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 id="2147483691" r:id="rId2"/>
  </p:sldMasterIdLst>
  <p:notesMasterIdLst>
    <p:notesMasterId r:id="rId50"/>
  </p:notesMasterIdLst>
  <p:handoutMasterIdLst>
    <p:handoutMasterId r:id="rId51"/>
  </p:handoutMasterIdLst>
  <p:sldIdLst>
    <p:sldId id="256" r:id="rId3"/>
    <p:sldId id="268" r:id="rId4"/>
    <p:sldId id="278" r:id="rId5"/>
    <p:sldId id="279" r:id="rId6"/>
    <p:sldId id="281" r:id="rId7"/>
    <p:sldId id="280" r:id="rId8"/>
    <p:sldId id="277" r:id="rId9"/>
    <p:sldId id="282" r:id="rId10"/>
    <p:sldId id="283" r:id="rId11"/>
    <p:sldId id="284" r:id="rId12"/>
    <p:sldId id="285" r:id="rId13"/>
    <p:sldId id="286" r:id="rId14"/>
    <p:sldId id="287"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 id="300" r:id="rId28"/>
    <p:sldId id="301" r:id="rId29"/>
    <p:sldId id="302" r:id="rId30"/>
    <p:sldId id="303" r:id="rId31"/>
    <p:sldId id="304" r:id="rId32"/>
    <p:sldId id="305" r:id="rId33"/>
    <p:sldId id="306" r:id="rId34"/>
    <p:sldId id="307" r:id="rId35"/>
    <p:sldId id="308" r:id="rId36"/>
    <p:sldId id="309" r:id="rId37"/>
    <p:sldId id="310" r:id="rId38"/>
    <p:sldId id="311" r:id="rId39"/>
    <p:sldId id="312" r:id="rId40"/>
    <p:sldId id="313" r:id="rId41"/>
    <p:sldId id="314" r:id="rId42"/>
    <p:sldId id="315" r:id="rId43"/>
    <p:sldId id="316" r:id="rId44"/>
    <p:sldId id="317" r:id="rId45"/>
    <p:sldId id="318" r:id="rId46"/>
    <p:sldId id="319" r:id="rId47"/>
    <p:sldId id="320" r:id="rId48"/>
    <p:sldId id="321" r:id="rId49"/>
  </p:sldIdLst>
  <p:sldSz cx="9144000" cy="6858000" type="screen4x3"/>
  <p:notesSz cx="9296400" cy="7010400"/>
  <p:defaultTextStyle>
    <a:defPPr>
      <a:defRPr lang="en-US"/>
    </a:defPPr>
    <a:lvl1pPr algn="l" rtl="0" fontAlgn="base">
      <a:spcBef>
        <a:spcPct val="0"/>
      </a:spcBef>
      <a:spcAft>
        <a:spcPct val="0"/>
      </a:spcAft>
      <a:defRPr kern="1200">
        <a:solidFill>
          <a:schemeClr val="tx1"/>
        </a:solidFill>
        <a:latin typeface="Verdana"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Verdana"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Verdana"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Verdana"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Verdana" charset="0"/>
        <a:ea typeface="ＭＳ Ｐゴシック" charset="0"/>
        <a:cs typeface="ＭＳ Ｐゴシック" charset="0"/>
      </a:defRPr>
    </a:lvl5pPr>
    <a:lvl6pPr marL="2286000" algn="l" defTabSz="457200" rtl="0" eaLnBrk="1" latinLnBrk="0" hangingPunct="1">
      <a:defRPr kern="1200">
        <a:solidFill>
          <a:schemeClr val="tx1"/>
        </a:solidFill>
        <a:latin typeface="Verdana" charset="0"/>
        <a:ea typeface="ＭＳ Ｐゴシック" charset="0"/>
        <a:cs typeface="ＭＳ Ｐゴシック" charset="0"/>
      </a:defRPr>
    </a:lvl6pPr>
    <a:lvl7pPr marL="2743200" algn="l" defTabSz="457200" rtl="0" eaLnBrk="1" latinLnBrk="0" hangingPunct="1">
      <a:defRPr kern="1200">
        <a:solidFill>
          <a:schemeClr val="tx1"/>
        </a:solidFill>
        <a:latin typeface="Verdana" charset="0"/>
        <a:ea typeface="ＭＳ Ｐゴシック" charset="0"/>
        <a:cs typeface="ＭＳ Ｐゴシック" charset="0"/>
      </a:defRPr>
    </a:lvl7pPr>
    <a:lvl8pPr marL="3200400" algn="l" defTabSz="457200" rtl="0" eaLnBrk="1" latinLnBrk="0" hangingPunct="1">
      <a:defRPr kern="1200">
        <a:solidFill>
          <a:schemeClr val="tx1"/>
        </a:solidFill>
        <a:latin typeface="Verdana" charset="0"/>
        <a:ea typeface="ＭＳ Ｐゴシック" charset="0"/>
        <a:cs typeface="ＭＳ Ｐゴシック" charset="0"/>
      </a:defRPr>
    </a:lvl8pPr>
    <a:lvl9pPr marL="3657600" algn="l" defTabSz="457200" rtl="0" eaLnBrk="1" latinLnBrk="0" hangingPunct="1">
      <a:defRPr kern="1200">
        <a:solidFill>
          <a:schemeClr val="tx1"/>
        </a:solidFill>
        <a:latin typeface="Verdan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8C"/>
    <a:srgbClr val="32141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0" autoAdjust="0"/>
    <p:restoredTop sz="94660"/>
  </p:normalViewPr>
  <p:slideViewPr>
    <p:cSldViewPr>
      <p:cViewPr varScale="1">
        <p:scale>
          <a:sx n="87" d="100"/>
          <a:sy n="87" d="100"/>
        </p:scale>
        <p:origin x="64" y="130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29282" cy="35064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015" y="1"/>
            <a:ext cx="4029282" cy="350641"/>
          </a:xfrm>
          <a:prstGeom prst="rect">
            <a:avLst/>
          </a:prstGeom>
        </p:spPr>
        <p:txBody>
          <a:bodyPr vert="horz" lIns="91440" tIns="45720" rIns="91440" bIns="45720" rtlCol="0"/>
          <a:lstStyle>
            <a:lvl1pPr algn="r">
              <a:defRPr sz="1200"/>
            </a:lvl1pPr>
          </a:lstStyle>
          <a:p>
            <a:fld id="{8427906C-3A05-4E0A-97CF-0AFAA3832CBF}" type="datetimeFigureOut">
              <a:rPr lang="en-US" smtClean="0"/>
              <a:t>3/9/2018</a:t>
            </a:fld>
            <a:endParaRPr lang="en-US"/>
          </a:p>
        </p:txBody>
      </p:sp>
      <p:sp>
        <p:nvSpPr>
          <p:cNvPr id="4" name="Footer Placeholder 3"/>
          <p:cNvSpPr>
            <a:spLocks noGrp="1"/>
          </p:cNvSpPr>
          <p:nvPr>
            <p:ph type="ftr" sz="quarter" idx="2"/>
          </p:nvPr>
        </p:nvSpPr>
        <p:spPr>
          <a:xfrm>
            <a:off x="2" y="6658555"/>
            <a:ext cx="4029282" cy="35064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015" y="6658555"/>
            <a:ext cx="4029282" cy="350641"/>
          </a:xfrm>
          <a:prstGeom prst="rect">
            <a:avLst/>
          </a:prstGeom>
        </p:spPr>
        <p:txBody>
          <a:bodyPr vert="horz" lIns="91440" tIns="45720" rIns="91440" bIns="45720" rtlCol="0" anchor="b"/>
          <a:lstStyle>
            <a:lvl1pPr algn="r">
              <a:defRPr sz="1200"/>
            </a:lvl1pPr>
          </a:lstStyle>
          <a:p>
            <a:fld id="{80234D01-71EB-474F-BFB4-81058C8D87A2}" type="slidenum">
              <a:rPr lang="en-US" smtClean="0"/>
              <a:t>‹#›</a:t>
            </a:fld>
            <a:endParaRPr lang="en-US"/>
          </a:p>
        </p:txBody>
      </p:sp>
    </p:spTree>
    <p:extLst>
      <p:ext uri="{BB962C8B-B14F-4D97-AF65-F5344CB8AC3E}">
        <p14:creationId xmlns:p14="http://schemas.microsoft.com/office/powerpoint/2010/main" val="31646926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5265809" y="0"/>
            <a:ext cx="4028440" cy="350520"/>
          </a:xfrm>
          <a:prstGeom prst="rect">
            <a:avLst/>
          </a:prstGeom>
        </p:spPr>
        <p:txBody>
          <a:bodyPr vert="horz" lIns="92830" tIns="46415" rIns="92830" bIns="46415" rtlCol="0"/>
          <a:lstStyle>
            <a:lvl1pPr algn="r">
              <a:defRPr sz="1200"/>
            </a:lvl1pPr>
          </a:lstStyle>
          <a:p>
            <a:fld id="{1BAA81AF-C58A-7247-97BC-1F0205125984}" type="datetimeFigureOut">
              <a:rPr lang="en-US" smtClean="0"/>
              <a:t>3/9/2018</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929640" y="3329941"/>
            <a:ext cx="7437120" cy="3154680"/>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3"/>
            <a:ext cx="4028440" cy="350520"/>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3"/>
            <a:ext cx="4028440" cy="350520"/>
          </a:xfrm>
          <a:prstGeom prst="rect">
            <a:avLst/>
          </a:prstGeom>
        </p:spPr>
        <p:txBody>
          <a:bodyPr vert="horz" lIns="92830" tIns="46415" rIns="92830" bIns="46415" rtlCol="0" anchor="b"/>
          <a:lstStyle>
            <a:lvl1pPr algn="r">
              <a:defRPr sz="1200"/>
            </a:lvl1pPr>
          </a:lstStyle>
          <a:p>
            <a:fld id="{54E29981-1DA1-F043-A639-DCE2A3594DD1}" type="slidenum">
              <a:rPr lang="en-US" smtClean="0"/>
              <a:t>‹#›</a:t>
            </a:fld>
            <a:endParaRPr lang="en-US"/>
          </a:p>
        </p:txBody>
      </p:sp>
    </p:spTree>
    <p:extLst>
      <p:ext uri="{BB962C8B-B14F-4D97-AF65-F5344CB8AC3E}">
        <p14:creationId xmlns:p14="http://schemas.microsoft.com/office/powerpoint/2010/main" val="11110283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943948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 name="Shape 58"/>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00482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 name="Shape 64"/>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60146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02018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marL="457200" lvl="0" indent="-342900" rtl="0">
              <a:lnSpc>
                <a:spcPct val="115000"/>
              </a:lnSpc>
              <a:spcBef>
                <a:spcPts val="0"/>
              </a:spcBef>
              <a:spcAft>
                <a:spcPts val="1600"/>
              </a:spcAft>
              <a:buClr>
                <a:schemeClr val="dk2"/>
              </a:buClr>
              <a:buSzPct val="100000"/>
            </a:pPr>
            <a:r>
              <a:rPr lang="en" sz="1800">
                <a:solidFill>
                  <a:schemeClr val="dk2"/>
                </a:solidFill>
              </a:rPr>
              <a:t>Committed changes </a:t>
            </a:r>
          </a:p>
          <a:p>
            <a:pPr marL="914400" lvl="1" indent="-317500" rtl="0">
              <a:lnSpc>
                <a:spcPct val="115000"/>
              </a:lnSpc>
              <a:spcBef>
                <a:spcPts val="0"/>
              </a:spcBef>
              <a:spcAft>
                <a:spcPts val="1600"/>
              </a:spcAft>
              <a:buClr>
                <a:schemeClr val="dk2"/>
              </a:buClr>
              <a:buSzPct val="100000"/>
            </a:pPr>
            <a:r>
              <a:rPr lang="en" sz="1400">
                <a:solidFill>
                  <a:schemeClr val="dk2"/>
                </a:solidFill>
              </a:rPr>
              <a:t>Section 6, subsection (d) (pg. 13)</a:t>
            </a:r>
          </a:p>
        </p:txBody>
      </p:sp>
    </p:spTree>
    <p:extLst>
      <p:ext uri="{BB962C8B-B14F-4D97-AF65-F5344CB8AC3E}">
        <p14:creationId xmlns:p14="http://schemas.microsoft.com/office/powerpoint/2010/main" val="2534943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357767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marL="457200" lvl="0" indent="-342900" rtl="0">
              <a:lnSpc>
                <a:spcPct val="115000"/>
              </a:lnSpc>
              <a:spcBef>
                <a:spcPts val="0"/>
              </a:spcBef>
              <a:spcAft>
                <a:spcPts val="1600"/>
              </a:spcAft>
              <a:buClr>
                <a:schemeClr val="dk2"/>
              </a:buClr>
              <a:buSzPct val="100000"/>
            </a:pPr>
            <a:r>
              <a:rPr lang="en" sz="1800">
                <a:solidFill>
                  <a:schemeClr val="dk2"/>
                </a:solidFill>
              </a:rPr>
              <a:t>Committed changes </a:t>
            </a:r>
          </a:p>
          <a:p>
            <a:pPr marL="914400" lvl="1" indent="-317500" rtl="0">
              <a:lnSpc>
                <a:spcPct val="115000"/>
              </a:lnSpc>
              <a:spcBef>
                <a:spcPts val="0"/>
              </a:spcBef>
              <a:spcAft>
                <a:spcPts val="1600"/>
              </a:spcAft>
              <a:buClr>
                <a:schemeClr val="dk2"/>
              </a:buClr>
              <a:buSzPct val="100000"/>
            </a:pPr>
            <a:r>
              <a:rPr lang="en" sz="1400">
                <a:solidFill>
                  <a:schemeClr val="dk2"/>
                </a:solidFill>
              </a:rPr>
              <a:t>Section 2, subsection (a) (pg. 15)</a:t>
            </a:r>
          </a:p>
          <a:p>
            <a:pPr marL="914400" lvl="1" indent="-317500" rtl="0">
              <a:lnSpc>
                <a:spcPct val="115000"/>
              </a:lnSpc>
              <a:spcBef>
                <a:spcPts val="0"/>
              </a:spcBef>
              <a:spcAft>
                <a:spcPts val="1600"/>
              </a:spcAft>
              <a:buClr>
                <a:schemeClr val="dk2"/>
              </a:buClr>
              <a:buSzPct val="100000"/>
            </a:pPr>
            <a:r>
              <a:rPr lang="en" sz="1400">
                <a:solidFill>
                  <a:schemeClr val="dk2"/>
                </a:solidFill>
              </a:rPr>
              <a:t>Section 2, subsection (b) (pg. 15) </a:t>
            </a:r>
          </a:p>
        </p:txBody>
      </p:sp>
    </p:spTree>
    <p:extLst>
      <p:ext uri="{BB962C8B-B14F-4D97-AF65-F5344CB8AC3E}">
        <p14:creationId xmlns:p14="http://schemas.microsoft.com/office/powerpoint/2010/main" val="108725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5255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1" name="Shape 101"/>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969703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197246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marL="457200" lvl="0" indent="-342900" rtl="0">
              <a:lnSpc>
                <a:spcPct val="115000"/>
              </a:lnSpc>
              <a:spcBef>
                <a:spcPts val="0"/>
              </a:spcBef>
              <a:spcAft>
                <a:spcPts val="1600"/>
              </a:spcAft>
              <a:buClr>
                <a:schemeClr val="dk2"/>
              </a:buClr>
              <a:buSzPct val="100000"/>
            </a:pPr>
            <a:r>
              <a:rPr lang="en" sz="1800">
                <a:solidFill>
                  <a:schemeClr val="dk2"/>
                </a:solidFill>
              </a:rPr>
              <a:t>Committed changes </a:t>
            </a:r>
          </a:p>
          <a:p>
            <a:pPr marL="914400" lvl="1" indent="-317500" rtl="0">
              <a:lnSpc>
                <a:spcPct val="115000"/>
              </a:lnSpc>
              <a:spcBef>
                <a:spcPts val="0"/>
              </a:spcBef>
              <a:spcAft>
                <a:spcPts val="1600"/>
              </a:spcAft>
              <a:buClr>
                <a:schemeClr val="dk2"/>
              </a:buClr>
              <a:buSzPct val="100000"/>
            </a:pPr>
            <a:r>
              <a:rPr lang="en" sz="1400">
                <a:solidFill>
                  <a:schemeClr val="dk2"/>
                </a:solidFill>
              </a:rPr>
              <a:t>Section 5, subsection (b) (pg. 19)</a:t>
            </a:r>
          </a:p>
          <a:p>
            <a:pPr lvl="0" rtl="0">
              <a:spcBef>
                <a:spcPts val="0"/>
              </a:spcBef>
              <a:buNone/>
            </a:pPr>
            <a:endParaRPr/>
          </a:p>
        </p:txBody>
      </p:sp>
    </p:spTree>
    <p:extLst>
      <p:ext uri="{BB962C8B-B14F-4D97-AF65-F5344CB8AC3E}">
        <p14:creationId xmlns:p14="http://schemas.microsoft.com/office/powerpoint/2010/main" val="3926302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47461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15775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878775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 name="Shape 138"/>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33988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03906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0" name="Shape 150"/>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683891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196585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3" name="Shape 163"/>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374496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9" name="Shape 169"/>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191915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5" name="Shape 175"/>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81531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1" name="Shape 181"/>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1924642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25446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3" name="Shape 193"/>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191623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0" name="Shape 200"/>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283576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7" name="Shape 207"/>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925345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3" name="Shape 213"/>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0717547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8382999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Shape 224"/>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5" name="Shape 225"/>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631936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1" name="Shape 231"/>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53425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7" name="Shape 237"/>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6881583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4" name="Shape 244"/>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marL="457200" lvl="0" indent="-228600" rtl="0">
              <a:spcBef>
                <a:spcPts val="0"/>
              </a:spcBef>
              <a:buChar char="-"/>
            </a:pPr>
            <a:r>
              <a:rPr lang="en"/>
              <a:t>A scholarship awardee is still eligible for a fellowship as a graduate student (NOTE for Business meeting 3)</a:t>
            </a:r>
          </a:p>
        </p:txBody>
      </p:sp>
    </p:spTree>
    <p:extLst>
      <p:ext uri="{BB962C8B-B14F-4D97-AF65-F5344CB8AC3E}">
        <p14:creationId xmlns:p14="http://schemas.microsoft.com/office/powerpoint/2010/main" val="22575640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662339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7" name="Shape 257"/>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937602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Shape 262"/>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3" name="Shape 263"/>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938291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9" name="Shape 269"/>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392286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6" name="Shape 276"/>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7530156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2" name="Shape 282"/>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6511353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8" name="Shape 288"/>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5833207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2822575" y="517525"/>
            <a:ext cx="3448050" cy="25860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4" name="Shape 294"/>
          <p:cNvSpPr txBox="1">
            <a:spLocks noGrp="1"/>
          </p:cNvSpPr>
          <p:nvPr>
            <p:ph type="body" idx="1"/>
          </p:nvPr>
        </p:nvSpPr>
        <p:spPr>
          <a:xfrm>
            <a:off x="909431" y="3275351"/>
            <a:ext cx="7275443" cy="3102964"/>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069166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3"/>
          <p:cNvSpPr>
            <a:spLocks noChangeShapeType="1"/>
          </p:cNvSpPr>
          <p:nvPr/>
        </p:nvSpPr>
        <p:spPr bwMode="auto">
          <a:xfrm>
            <a:off x="1447800" y="2514600"/>
            <a:ext cx="72390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5" name="AutoShape 4"/>
          <p:cNvSpPr>
            <a:spLocks noChangeArrowheads="1"/>
          </p:cNvSpPr>
          <p:nvPr/>
        </p:nvSpPr>
        <p:spPr bwMode="auto">
          <a:xfrm>
            <a:off x="-2514600" y="2362200"/>
            <a:ext cx="3657600" cy="3657600"/>
          </a:xfrm>
          <a:custGeom>
            <a:avLst/>
            <a:gdLst>
              <a:gd name="T0" fmla="*/ 2503513 w 64000"/>
              <a:gd name="T1" fmla="*/ -1699812 h 64000"/>
              <a:gd name="T2" fmla="*/ 3657600 w 64000"/>
              <a:gd name="T3" fmla="*/ 0 h 64000"/>
              <a:gd name="T4" fmla="*/ 2503513 w 64000"/>
              <a:gd name="T5" fmla="*/ 1699755 h 64000"/>
              <a:gd name="T6" fmla="*/ 2503513 w 64000"/>
              <a:gd name="T7" fmla="*/ 1699755 h 64000"/>
              <a:gd name="T8" fmla="*/ 2503456 w 64000"/>
              <a:gd name="T9" fmla="*/ 1699755 h 64000"/>
              <a:gd name="T10" fmla="*/ 2503513 w 64000"/>
              <a:gd name="T11" fmla="*/ 1699812 h 64000"/>
              <a:gd name="T12" fmla="*/ 2503513 w 64000"/>
              <a:gd name="T13" fmla="*/ -1699812 h 64000"/>
              <a:gd name="T14" fmla="*/ 2503456 w 64000"/>
              <a:gd name="T15" fmla="*/ -1699812 h 64000"/>
              <a:gd name="T16" fmla="*/ 2503513 w 64000"/>
              <a:gd name="T17" fmla="*/ -1699812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3806 w 64000"/>
              <a:gd name="T28" fmla="*/ -29743 h 64000"/>
              <a:gd name="T29" fmla="*/ 43806 w 64000"/>
              <a:gd name="T30" fmla="*/ 29743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3806" y="2257"/>
                </a:moveTo>
                <a:cubicBezTo>
                  <a:pt x="55996" y="7096"/>
                  <a:pt x="64000" y="18884"/>
                  <a:pt x="64000" y="32000"/>
                </a:cubicBezTo>
                <a:cubicBezTo>
                  <a:pt x="64000" y="45115"/>
                  <a:pt x="55996" y="56903"/>
                  <a:pt x="43806" y="61742"/>
                </a:cubicBezTo>
                <a:cubicBezTo>
                  <a:pt x="43806" y="61742"/>
                  <a:pt x="43805" y="61742"/>
                  <a:pt x="43805" y="61742"/>
                </a:cubicBezTo>
                <a:lnTo>
                  <a:pt x="43806" y="61743"/>
                </a:lnTo>
                <a:lnTo>
                  <a:pt x="43806" y="2257"/>
                </a:lnTo>
                <a:lnTo>
                  <a:pt x="43805" y="2257"/>
                </a:lnTo>
                <a:cubicBezTo>
                  <a:pt x="43805" y="2257"/>
                  <a:pt x="43806" y="2257"/>
                  <a:pt x="43806" y="2257"/>
                </a:cubicBezTo>
                <a:close/>
              </a:path>
            </a:pathLst>
          </a:custGeom>
          <a:solidFill>
            <a:srgbClr val="0062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 name="AutoShape 5"/>
          <p:cNvSpPr>
            <a:spLocks noChangeArrowheads="1"/>
          </p:cNvSpPr>
          <p:nvPr/>
        </p:nvSpPr>
        <p:spPr bwMode="auto">
          <a:xfrm>
            <a:off x="-3200400" y="1295400"/>
            <a:ext cx="4038600" cy="4038600"/>
          </a:xfrm>
          <a:custGeom>
            <a:avLst/>
            <a:gdLst>
              <a:gd name="T0" fmla="*/ 3186140 w 64000"/>
              <a:gd name="T1" fmla="*/ -1648064 h 64000"/>
              <a:gd name="T2" fmla="*/ 4038600 w 64000"/>
              <a:gd name="T3" fmla="*/ 0 h 64000"/>
              <a:gd name="T4" fmla="*/ 3186140 w 64000"/>
              <a:gd name="T5" fmla="*/ 1648001 h 64000"/>
              <a:gd name="T6" fmla="*/ 3186140 w 64000"/>
              <a:gd name="T7" fmla="*/ 1648001 h 64000"/>
              <a:gd name="T8" fmla="*/ 3186077 w 64000"/>
              <a:gd name="T9" fmla="*/ 1648001 h 64000"/>
              <a:gd name="T10" fmla="*/ 3186140 w 64000"/>
              <a:gd name="T11" fmla="*/ 1648064 h 64000"/>
              <a:gd name="T12" fmla="*/ 3186140 w 64000"/>
              <a:gd name="T13" fmla="*/ -1648064 h 64000"/>
              <a:gd name="T14" fmla="*/ 3186077 w 64000"/>
              <a:gd name="T15" fmla="*/ -1648064 h 64000"/>
              <a:gd name="T16" fmla="*/ 3186140 w 64000"/>
              <a:gd name="T17" fmla="*/ -1648064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491 w 64000"/>
              <a:gd name="T28" fmla="*/ -26117 h 64000"/>
              <a:gd name="T29" fmla="*/ 50491 w 64000"/>
              <a:gd name="T30" fmla="*/ 26117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491" y="5883"/>
                </a:moveTo>
                <a:cubicBezTo>
                  <a:pt x="58963" y="11882"/>
                  <a:pt x="64000" y="21618"/>
                  <a:pt x="64000" y="32000"/>
                </a:cubicBezTo>
                <a:cubicBezTo>
                  <a:pt x="64000" y="42381"/>
                  <a:pt x="58963" y="52117"/>
                  <a:pt x="50491" y="58116"/>
                </a:cubicBezTo>
                <a:cubicBezTo>
                  <a:pt x="50491" y="58116"/>
                  <a:pt x="50491" y="58116"/>
                  <a:pt x="50490" y="58116"/>
                </a:cubicBezTo>
                <a:lnTo>
                  <a:pt x="50491" y="58117"/>
                </a:lnTo>
                <a:lnTo>
                  <a:pt x="50491" y="5883"/>
                </a:lnTo>
                <a:lnTo>
                  <a:pt x="50490" y="5883"/>
                </a:lnTo>
                <a:cubicBezTo>
                  <a:pt x="50491" y="5883"/>
                  <a:pt x="50491" y="5883"/>
                  <a:pt x="50491" y="5883"/>
                </a:cubicBezTo>
                <a:close/>
              </a:path>
            </a:pathLst>
          </a:custGeom>
          <a:solidFill>
            <a:srgbClr val="321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7" name="Picture 11" descr="New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04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Rectangle 6"/>
          <p:cNvSpPr>
            <a:spLocks noGrp="1" noChangeArrowheads="1"/>
          </p:cNvSpPr>
          <p:nvPr>
            <p:ph type="ctrTitle"/>
          </p:nvPr>
        </p:nvSpPr>
        <p:spPr>
          <a:xfrm>
            <a:off x="1443038" y="985838"/>
            <a:ext cx="7239000" cy="1444625"/>
          </a:xfrm>
        </p:spPr>
        <p:txBody>
          <a:bodyPr>
            <a:scene3d>
              <a:camera prst="orthographicFront"/>
              <a:lightRig rig="threePt" dir="t"/>
            </a:scene3d>
            <a:sp3d>
              <a:bevelT w="44450" h="25400"/>
            </a:sp3d>
          </a:bodyPr>
          <a:lstStyle>
            <a:lvl1pPr>
              <a:defRPr sz="4000">
                <a:latin typeface="Britannic Bold" panose="020B0903060703020204" pitchFamily="34" charset="0"/>
              </a:defRPr>
            </a:lvl1pPr>
          </a:lstStyle>
          <a:p>
            <a:pPr lvl="0"/>
            <a:r>
              <a:rPr lang="en-US" noProof="0" smtClean="0"/>
              <a:t>Click to edit Master title style</a:t>
            </a:r>
            <a:endParaRPr lang="en-US" noProof="0" dirty="0" smtClean="0"/>
          </a:p>
        </p:txBody>
      </p:sp>
      <p:sp>
        <p:nvSpPr>
          <p:cNvPr id="25607" name="Rectangle 7"/>
          <p:cNvSpPr>
            <a:spLocks noGrp="1" noChangeArrowheads="1"/>
          </p:cNvSpPr>
          <p:nvPr>
            <p:ph type="subTitle" idx="1"/>
          </p:nvPr>
        </p:nvSpPr>
        <p:spPr>
          <a:xfrm>
            <a:off x="1443038" y="3427413"/>
            <a:ext cx="7239000" cy="1752600"/>
          </a:xfrm>
        </p:spPr>
        <p:txBody>
          <a:bodyPr/>
          <a:lstStyle>
            <a:lvl1pPr marL="0" indent="0">
              <a:buFont typeface="Wingdings" charset="0"/>
              <a:buNone/>
              <a:defRPr/>
            </a:lvl1pPr>
          </a:lstStyle>
          <a:p>
            <a:pPr lvl="0"/>
            <a:r>
              <a:rPr lang="en-US" noProof="0" smtClean="0"/>
              <a:t>Click to edit Master subtitle style</a:t>
            </a:r>
            <a:endParaRPr lang="en-US" noProof="0" dirty="0" smtClean="0"/>
          </a:p>
        </p:txBody>
      </p:sp>
      <p:sp>
        <p:nvSpPr>
          <p:cNvPr id="8" name="Rectangle 8"/>
          <p:cNvSpPr>
            <a:spLocks noGrp="1" noChangeArrowheads="1"/>
          </p:cNvSpPr>
          <p:nvPr>
            <p:ph type="dt" sz="half" idx="10"/>
          </p:nvPr>
        </p:nvSpPr>
        <p:spPr/>
        <p:txBody>
          <a:bodyPr/>
          <a:lstStyle>
            <a:lvl1pPr>
              <a:defRPr smtClean="0"/>
            </a:lvl1pPr>
          </a:lstStyle>
          <a:p>
            <a:pPr>
              <a:defRPr/>
            </a:pPr>
            <a:endParaRPr lang="en-US"/>
          </a:p>
        </p:txBody>
      </p:sp>
      <p:sp>
        <p:nvSpPr>
          <p:cNvPr id="9" name="Rectangle 9"/>
          <p:cNvSpPr>
            <a:spLocks noGrp="1" noChangeArrowheads="1"/>
          </p:cNvSpPr>
          <p:nvPr>
            <p:ph type="ftr" sz="quarter" idx="11"/>
          </p:nvPr>
        </p:nvSpPr>
        <p:spPr/>
        <p:txBody>
          <a:bodyPr/>
          <a:lstStyle>
            <a:lvl1pPr>
              <a:defRPr smtClean="0"/>
            </a:lvl1pPr>
          </a:lstStyle>
          <a:p>
            <a:pPr>
              <a:defRPr/>
            </a:pPr>
            <a:endParaRPr lang="en-US"/>
          </a:p>
        </p:txBody>
      </p:sp>
      <p:sp>
        <p:nvSpPr>
          <p:cNvPr id="10" name="Rectangle 10"/>
          <p:cNvSpPr>
            <a:spLocks noGrp="1" noChangeArrowheads="1"/>
          </p:cNvSpPr>
          <p:nvPr>
            <p:ph type="sldNum" sz="quarter" idx="12"/>
          </p:nvPr>
        </p:nvSpPr>
        <p:spPr/>
        <p:txBody>
          <a:bodyPr/>
          <a:lstStyle>
            <a:lvl1pPr>
              <a:defRPr smtClean="0"/>
            </a:lvl1pPr>
          </a:lstStyle>
          <a:p>
            <a:pPr>
              <a:defRPr/>
            </a:pPr>
            <a:fld id="{70962E1B-1B53-A446-B50A-F7D04FC6B1B3}" type="slidenum">
              <a:rPr lang="en-US"/>
              <a:pPr>
                <a:defRPr/>
              </a:pPr>
              <a:t>‹#›</a:t>
            </a:fld>
            <a:endParaRPr lang="en-US"/>
          </a:p>
        </p:txBody>
      </p:sp>
    </p:spTree>
    <p:extLst>
      <p:ext uri="{BB962C8B-B14F-4D97-AF65-F5344CB8AC3E}">
        <p14:creationId xmlns:p14="http://schemas.microsoft.com/office/powerpoint/2010/main" val="1967871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800"/>
            </a:lvl1pPr>
            <a:lvl2pPr>
              <a:defRPr sz="2400"/>
            </a:lvl2pPr>
            <a:lvl3pPr>
              <a:defRPr sz="2000"/>
            </a:lvl3pPr>
            <a:lvl4pPr>
              <a:defRPr sz="16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A58505C4-E648-7246-9331-87745E9071BC}" type="slidenum">
              <a:rPr lang="en-US"/>
              <a:pPr>
                <a:defRPr/>
              </a:pPr>
              <a:t>‹#›</a:t>
            </a:fld>
            <a:endParaRPr lang="en-US"/>
          </a:p>
        </p:txBody>
      </p:sp>
    </p:spTree>
    <p:extLst>
      <p:ext uri="{BB962C8B-B14F-4D97-AF65-F5344CB8AC3E}">
        <p14:creationId xmlns:p14="http://schemas.microsoft.com/office/powerpoint/2010/main" val="1847379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0599" y="4406900"/>
            <a:ext cx="7504113"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90599" y="2906713"/>
            <a:ext cx="7504113"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861ED0CA-85C4-D740-BACD-3FFBEC2340D1}" type="slidenum">
              <a:rPr lang="en-US"/>
              <a:pPr>
                <a:defRPr/>
              </a:pPr>
              <a:t>‹#›</a:t>
            </a:fld>
            <a:endParaRPr lang="en-US"/>
          </a:p>
        </p:txBody>
      </p:sp>
    </p:spTree>
    <p:extLst>
      <p:ext uri="{BB962C8B-B14F-4D97-AF65-F5344CB8AC3E}">
        <p14:creationId xmlns:p14="http://schemas.microsoft.com/office/powerpoint/2010/main" val="2784638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15602E24-BA76-C041-BD56-E5E34293E54A}" type="slidenum">
              <a:rPr lang="en-US"/>
              <a:pPr>
                <a:defRPr/>
              </a:pPr>
              <a:t>‹#›</a:t>
            </a:fld>
            <a:endParaRPr lang="en-US"/>
          </a:p>
        </p:txBody>
      </p:sp>
    </p:spTree>
    <p:extLst>
      <p:ext uri="{BB962C8B-B14F-4D97-AF65-F5344CB8AC3E}">
        <p14:creationId xmlns:p14="http://schemas.microsoft.com/office/powerpoint/2010/main" val="3014053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62000" y="1646238"/>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2000" y="2286000"/>
            <a:ext cx="3886200" cy="38401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00600" y="1646238"/>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285999"/>
            <a:ext cx="3886200" cy="3840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088E2210-1034-3E42-B8BD-365A69D04250}" type="slidenum">
              <a:rPr lang="en-US"/>
              <a:pPr>
                <a:defRPr/>
              </a:pPr>
              <a:t>‹#›</a:t>
            </a:fld>
            <a:endParaRPr lang="en-US"/>
          </a:p>
        </p:txBody>
      </p:sp>
    </p:spTree>
    <p:extLst>
      <p:ext uri="{BB962C8B-B14F-4D97-AF65-F5344CB8AC3E}">
        <p14:creationId xmlns:p14="http://schemas.microsoft.com/office/powerpoint/2010/main" val="2505930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443A5046-23F8-3648-BEEF-B7921F4A85F4}" type="slidenum">
              <a:rPr lang="en-US"/>
              <a:pPr>
                <a:defRPr/>
              </a:pPr>
              <a:t>‹#›</a:t>
            </a:fld>
            <a:endParaRPr lang="en-US"/>
          </a:p>
        </p:txBody>
      </p:sp>
    </p:spTree>
    <p:extLst>
      <p:ext uri="{BB962C8B-B14F-4D97-AF65-F5344CB8AC3E}">
        <p14:creationId xmlns:p14="http://schemas.microsoft.com/office/powerpoint/2010/main" val="3438224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1A95D122-0FD4-374C-A8EB-1D5E3419FE47}" type="slidenum">
              <a:rPr lang="en-US"/>
              <a:pPr>
                <a:defRPr/>
              </a:pPr>
              <a:t>‹#›</a:t>
            </a:fld>
            <a:endParaRPr lang="en-US"/>
          </a:p>
        </p:txBody>
      </p:sp>
    </p:spTree>
    <p:extLst>
      <p:ext uri="{BB962C8B-B14F-4D97-AF65-F5344CB8AC3E}">
        <p14:creationId xmlns:p14="http://schemas.microsoft.com/office/powerpoint/2010/main" val="3655419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490FB5B4-61DC-484A-B3B9-86690FA5D15B}" type="slidenum">
              <a:rPr lang="en-US"/>
              <a:pPr>
                <a:defRPr/>
              </a:pPr>
              <a:t>‹#›</a:t>
            </a:fld>
            <a:endParaRPr lang="en-US"/>
          </a:p>
        </p:txBody>
      </p:sp>
    </p:spTree>
    <p:extLst>
      <p:ext uri="{BB962C8B-B14F-4D97-AF65-F5344CB8AC3E}">
        <p14:creationId xmlns:p14="http://schemas.microsoft.com/office/powerpoint/2010/main" val="3591448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3C2F03F9-54CF-2248-9832-7161E4759EFB}" type="slidenum">
              <a:rPr lang="en-US"/>
              <a:pPr>
                <a:defRPr/>
              </a:pPr>
              <a:t>‹#›</a:t>
            </a:fld>
            <a:endParaRPr lang="en-US"/>
          </a:p>
        </p:txBody>
      </p:sp>
    </p:spTree>
    <p:extLst>
      <p:ext uri="{BB962C8B-B14F-4D97-AF65-F5344CB8AC3E}">
        <p14:creationId xmlns:p14="http://schemas.microsoft.com/office/powerpoint/2010/main" val="1168275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8BBC44E1-09D8-1F4E-9853-D0ACDE2F6E0C}" type="slidenum">
              <a:rPr lang="en-US"/>
              <a:pPr>
                <a:defRPr/>
              </a:pPr>
              <a:t>‹#›</a:t>
            </a:fld>
            <a:endParaRPr lang="en-US"/>
          </a:p>
        </p:txBody>
      </p:sp>
    </p:spTree>
    <p:extLst>
      <p:ext uri="{BB962C8B-B14F-4D97-AF65-F5344CB8AC3E}">
        <p14:creationId xmlns:p14="http://schemas.microsoft.com/office/powerpoint/2010/main" val="514496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99919C50-1152-AE4E-A8F2-5605DA801C91}" type="slidenum">
              <a:rPr lang="en-US"/>
              <a:pPr>
                <a:defRPr/>
              </a:pPr>
              <a:t>‹#›</a:t>
            </a:fld>
            <a:endParaRPr lang="en-US"/>
          </a:p>
        </p:txBody>
      </p:sp>
    </p:spTree>
    <p:extLst>
      <p:ext uri="{BB962C8B-B14F-4D97-AF65-F5344CB8AC3E}">
        <p14:creationId xmlns:p14="http://schemas.microsoft.com/office/powerpoint/2010/main" val="3334972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992767"/>
            <a:ext cx="8520600" cy="2736800"/>
          </a:xfrm>
          <a:prstGeom prst="rect">
            <a:avLst/>
          </a:prstGeom>
        </p:spPr>
        <p:txBody>
          <a:bodyPr wrap="square"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3778833"/>
            <a:ext cx="8520600" cy="1056800"/>
          </a:xfrm>
          <a:prstGeom prst="rect">
            <a:avLst/>
          </a:prstGeom>
        </p:spPr>
        <p:txBody>
          <a:bodyPr wrap="square"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3255600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867800"/>
            <a:ext cx="8520600" cy="1122400"/>
          </a:xfrm>
          <a:prstGeom prst="rect">
            <a:avLst/>
          </a:prstGeom>
        </p:spPr>
        <p:txBody>
          <a:bodyPr wrap="square"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914388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593367"/>
            <a:ext cx="8520600" cy="7636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536633"/>
            <a:ext cx="8520600" cy="4555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1189118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593367"/>
            <a:ext cx="8520600" cy="7636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536633"/>
            <a:ext cx="3999900" cy="45552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536633"/>
            <a:ext cx="3999900" cy="45552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4269840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593367"/>
            <a:ext cx="8520600" cy="7636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845159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740800"/>
            <a:ext cx="2808000" cy="1007600"/>
          </a:xfrm>
          <a:prstGeom prst="rect">
            <a:avLst/>
          </a:prstGeom>
        </p:spPr>
        <p:txBody>
          <a:bodyPr wrap="square"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852800"/>
            <a:ext cx="2808000" cy="4239200"/>
          </a:xfrm>
          <a:prstGeom prst="rect">
            <a:avLst/>
          </a:prstGeom>
        </p:spPr>
        <p:txBody>
          <a:bodyPr wrap="square"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37593156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600200"/>
            <a:ext cx="6367800" cy="5454400"/>
          </a:xfrm>
          <a:prstGeom prst="rect">
            <a:avLst/>
          </a:prstGeom>
        </p:spPr>
        <p:txBody>
          <a:bodyPr wrap="square"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15723476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67"/>
            <a:ext cx="4572000" cy="6858000"/>
          </a:xfrm>
          <a:prstGeom prst="rect">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644233"/>
            <a:ext cx="4045200" cy="1976400"/>
          </a:xfrm>
          <a:prstGeom prst="rect">
            <a:avLst/>
          </a:prstGeom>
        </p:spPr>
        <p:txBody>
          <a:bodyPr wrap="square"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3737433"/>
            <a:ext cx="4045200" cy="1646800"/>
          </a:xfrm>
          <a:prstGeom prst="rect">
            <a:avLst/>
          </a:prstGeom>
        </p:spPr>
        <p:txBody>
          <a:bodyPr wrap="square"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965433"/>
            <a:ext cx="3837000" cy="49268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288024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5640767"/>
            <a:ext cx="5998800" cy="806800"/>
          </a:xfrm>
          <a:prstGeom prst="rect">
            <a:avLst/>
          </a:prstGeom>
        </p:spPr>
        <p:txBody>
          <a:bodyPr wrap="square"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1209112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474833"/>
            <a:ext cx="8520600" cy="2618000"/>
          </a:xfrm>
          <a:prstGeom prst="rect">
            <a:avLst/>
          </a:prstGeom>
        </p:spPr>
        <p:txBody>
          <a:bodyPr wrap="square"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4202967"/>
            <a:ext cx="8520600" cy="1734400"/>
          </a:xfrm>
          <a:prstGeom prst="rect">
            <a:avLst/>
          </a:prstGeom>
        </p:spPr>
        <p:txBody>
          <a:bodyPr wrap="square"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21806282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pPr>
              <a:spcBef>
                <a:spcPts val="0"/>
              </a:spcBef>
            </a:pPr>
            <a:fld id="{00000000-1234-1234-1234-123412341234}" type="slidenum">
              <a:rPr lang="en" smtClean="0"/>
              <a:pPr>
                <a:spcBef>
                  <a:spcPts val="0"/>
                </a:spcBef>
              </a:pPr>
              <a:t>‹#›</a:t>
            </a:fld>
            <a:endParaRPr lang="en"/>
          </a:p>
        </p:txBody>
      </p:sp>
    </p:spTree>
    <p:extLst>
      <p:ext uri="{BB962C8B-B14F-4D97-AF65-F5344CB8AC3E}">
        <p14:creationId xmlns:p14="http://schemas.microsoft.com/office/powerpoint/2010/main" val="817720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AutoShape 3"/>
          <p:cNvSpPr>
            <a:spLocks noChangeArrowheads="1"/>
          </p:cNvSpPr>
          <p:nvPr/>
        </p:nvSpPr>
        <p:spPr bwMode="auto">
          <a:xfrm>
            <a:off x="-3251200" y="2209800"/>
            <a:ext cx="4114800" cy="3124200"/>
          </a:xfrm>
          <a:custGeom>
            <a:avLst/>
            <a:gdLst>
              <a:gd name="T0" fmla="*/ 3233718 w 64000"/>
              <a:gd name="T1" fmla="*/ -1281605 h 64000"/>
              <a:gd name="T2" fmla="*/ 4114800 w 64000"/>
              <a:gd name="T3" fmla="*/ 0 h 64000"/>
              <a:gd name="T4" fmla="*/ 3233718 w 64000"/>
              <a:gd name="T5" fmla="*/ 1281557 h 64000"/>
              <a:gd name="T6" fmla="*/ 3233718 w 64000"/>
              <a:gd name="T7" fmla="*/ 1281557 h 64000"/>
              <a:gd name="T8" fmla="*/ 3233654 w 64000"/>
              <a:gd name="T9" fmla="*/ 1281557 h 64000"/>
              <a:gd name="T10" fmla="*/ 3233718 w 64000"/>
              <a:gd name="T11" fmla="*/ 1281605 h 64000"/>
              <a:gd name="T12" fmla="*/ 3233718 w 64000"/>
              <a:gd name="T13" fmla="*/ -1281605 h 64000"/>
              <a:gd name="T14" fmla="*/ 3233654 w 64000"/>
              <a:gd name="T15" fmla="*/ -1281605 h 64000"/>
              <a:gd name="T16" fmla="*/ 3233718 w 64000"/>
              <a:gd name="T17" fmla="*/ -1281605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54 h 64000"/>
              <a:gd name="T29" fmla="*/ 50296 w 64000"/>
              <a:gd name="T30" fmla="*/ 2625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rgbClr val="0062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27" name="AutoShape 4"/>
          <p:cNvSpPr>
            <a:spLocks noChangeArrowheads="1"/>
          </p:cNvSpPr>
          <p:nvPr/>
        </p:nvSpPr>
        <p:spPr bwMode="auto">
          <a:xfrm>
            <a:off x="-2438400" y="1524000"/>
            <a:ext cx="3094038" cy="3154363"/>
          </a:xfrm>
          <a:custGeom>
            <a:avLst/>
            <a:gdLst>
              <a:gd name="T0" fmla="*/ 2420940 w 64000"/>
              <a:gd name="T1" fmla="*/ -1301421 h 64000"/>
              <a:gd name="T2" fmla="*/ 3094038 w 64000"/>
              <a:gd name="T3" fmla="*/ 0 h 64000"/>
              <a:gd name="T4" fmla="*/ 2420940 w 64000"/>
              <a:gd name="T5" fmla="*/ 1301372 h 64000"/>
              <a:gd name="T6" fmla="*/ 2420940 w 64000"/>
              <a:gd name="T7" fmla="*/ 1301372 h 64000"/>
              <a:gd name="T8" fmla="*/ 2420891 w 64000"/>
              <a:gd name="T9" fmla="*/ 1301372 h 64000"/>
              <a:gd name="T10" fmla="*/ 2420940 w 64000"/>
              <a:gd name="T11" fmla="*/ 1301421 h 64000"/>
              <a:gd name="T12" fmla="*/ 2420940 w 64000"/>
              <a:gd name="T13" fmla="*/ -1301421 h 64000"/>
              <a:gd name="T14" fmla="*/ 2420891 w 64000"/>
              <a:gd name="T15" fmla="*/ -1301421 h 64000"/>
              <a:gd name="T16" fmla="*/ 2420940 w 64000"/>
              <a:gd name="T17" fmla="*/ -1301421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05 h 64000"/>
              <a:gd name="T29" fmla="*/ 50077 w 64000"/>
              <a:gd name="T30" fmla="*/ 26405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rgbClr val="321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1" name="Line 5"/>
          <p:cNvSpPr>
            <a:spLocks noChangeShapeType="1"/>
          </p:cNvSpPr>
          <p:nvPr/>
        </p:nvSpPr>
        <p:spPr bwMode="auto">
          <a:xfrm>
            <a:off x="1371600" y="1524000"/>
            <a:ext cx="73152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4582" name="Rectangle 6"/>
          <p:cNvSpPr>
            <a:spLocks noGrp="1" noChangeArrowheads="1"/>
          </p:cNvSpPr>
          <p:nvPr>
            <p:ph type="title"/>
          </p:nvPr>
        </p:nvSpPr>
        <p:spPr bwMode="auto">
          <a:xfrm>
            <a:off x="1370013" y="301625"/>
            <a:ext cx="731361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scene3d>
              <a:camera prst="orthographicFront"/>
              <a:lightRig rig="threePt" dir="t"/>
            </a:scene3d>
            <a:sp3d>
              <a:bevelT w="44450" h="25400"/>
            </a:sp3d>
          </a:bodyPr>
          <a:lstStyle/>
          <a:p>
            <a:pPr lvl="0"/>
            <a:r>
              <a:rPr lang="en-US" smtClean="0"/>
              <a:t>Click to edit Master title style</a:t>
            </a:r>
            <a:endParaRPr lang="en-US" dirty="0"/>
          </a:p>
        </p:txBody>
      </p:sp>
      <p:sp>
        <p:nvSpPr>
          <p:cNvPr id="24583" name="Rectangle 7"/>
          <p:cNvSpPr>
            <a:spLocks noGrp="1" noChangeArrowheads="1"/>
          </p:cNvSpPr>
          <p:nvPr>
            <p:ph type="body" idx="1"/>
          </p:nvPr>
        </p:nvSpPr>
        <p:spPr bwMode="auto">
          <a:xfrm>
            <a:off x="1370013" y="1827213"/>
            <a:ext cx="7313612"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584" name="Rectangle 8"/>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smtClean="0">
                <a:cs typeface="Arial" charset="0"/>
              </a:defRPr>
            </a:lvl1pPr>
          </a:lstStyle>
          <a:p>
            <a:pPr>
              <a:defRPr/>
            </a:pPr>
            <a:endParaRPr lang="en-US"/>
          </a:p>
        </p:txBody>
      </p:sp>
      <p:sp>
        <p:nvSpPr>
          <p:cNvPr id="24585" name="Rectangle 9"/>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a:defRPr sz="1200" smtClean="0">
                <a:cs typeface="Arial" charset="0"/>
              </a:defRPr>
            </a:lvl1pPr>
          </a:lstStyle>
          <a:p>
            <a:pPr>
              <a:defRPr/>
            </a:pPr>
            <a:endParaRPr lang="en-US"/>
          </a:p>
        </p:txBody>
      </p:sp>
      <p:sp>
        <p:nvSpPr>
          <p:cNvPr id="24586" name="Rectangle 10"/>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smtClean="0">
                <a:cs typeface="Arial" charset="0"/>
              </a:defRPr>
            </a:lvl1pPr>
          </a:lstStyle>
          <a:p>
            <a:pPr>
              <a:defRPr/>
            </a:pPr>
            <a:fld id="{075F052E-FC29-F24E-A316-428C9A6C9F83}" type="slidenum">
              <a:rPr lang="en-US"/>
              <a:pPr>
                <a:defRPr/>
              </a:pPr>
              <a:t>‹#›</a:t>
            </a:fld>
            <a:endParaRPr lang="en-US"/>
          </a:p>
        </p:txBody>
      </p:sp>
      <p:pic>
        <p:nvPicPr>
          <p:cNvPr id="1034" name="Picture 11" descr="New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200" y="304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0"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rtl="0" eaLnBrk="1" fontAlgn="base" hangingPunct="1">
        <a:spcBef>
          <a:spcPct val="0"/>
        </a:spcBef>
        <a:spcAft>
          <a:spcPct val="0"/>
        </a:spcAft>
        <a:defRPr sz="4000" b="0">
          <a:solidFill>
            <a:schemeClr val="tx2"/>
          </a:solidFill>
          <a:latin typeface="Britannic Bold" panose="020B0903060703020204" pitchFamily="34" charset="0"/>
          <a:ea typeface="+mj-ea"/>
          <a:cs typeface="+mj-cs"/>
        </a:defRPr>
      </a:lvl1pPr>
      <a:lvl2pPr algn="l" rtl="0" eaLnBrk="1" fontAlgn="base" hangingPunct="1">
        <a:spcBef>
          <a:spcPct val="0"/>
        </a:spcBef>
        <a:spcAft>
          <a:spcPct val="0"/>
        </a:spcAft>
        <a:defRPr sz="3600">
          <a:solidFill>
            <a:schemeClr val="tx2"/>
          </a:solidFill>
          <a:latin typeface="Arial" charset="0"/>
          <a:ea typeface="ＭＳ Ｐゴシック" charset="0"/>
          <a:cs typeface="Arial" charset="0"/>
        </a:defRPr>
      </a:lvl2pPr>
      <a:lvl3pPr algn="l" rtl="0" eaLnBrk="1" fontAlgn="base" hangingPunct="1">
        <a:spcBef>
          <a:spcPct val="0"/>
        </a:spcBef>
        <a:spcAft>
          <a:spcPct val="0"/>
        </a:spcAft>
        <a:defRPr sz="3600">
          <a:solidFill>
            <a:schemeClr val="tx2"/>
          </a:solidFill>
          <a:latin typeface="Arial" charset="0"/>
          <a:ea typeface="ＭＳ Ｐゴシック" charset="0"/>
          <a:cs typeface="Arial" charset="0"/>
        </a:defRPr>
      </a:lvl3pPr>
      <a:lvl4pPr algn="l" rtl="0" eaLnBrk="1" fontAlgn="base" hangingPunct="1">
        <a:spcBef>
          <a:spcPct val="0"/>
        </a:spcBef>
        <a:spcAft>
          <a:spcPct val="0"/>
        </a:spcAft>
        <a:defRPr sz="3600">
          <a:solidFill>
            <a:schemeClr val="tx2"/>
          </a:solidFill>
          <a:latin typeface="Arial" charset="0"/>
          <a:ea typeface="ＭＳ Ｐゴシック" charset="0"/>
          <a:cs typeface="Arial" charset="0"/>
        </a:defRPr>
      </a:lvl4pPr>
      <a:lvl5pPr algn="l" rtl="0" eaLnBrk="1" fontAlgn="base" hangingPunct="1">
        <a:spcBef>
          <a:spcPct val="0"/>
        </a:spcBef>
        <a:spcAft>
          <a:spcPct val="0"/>
        </a:spcAft>
        <a:defRPr sz="3600">
          <a:solidFill>
            <a:schemeClr val="tx2"/>
          </a:solidFill>
          <a:latin typeface="Arial" charset="0"/>
          <a:ea typeface="ＭＳ Ｐゴシック" charset="0"/>
          <a:cs typeface="Arial" charset="0"/>
        </a:defRPr>
      </a:lvl5pPr>
      <a:lvl6pPr marL="457200" algn="l" rtl="0" eaLnBrk="1" fontAlgn="base" hangingPunct="1">
        <a:spcBef>
          <a:spcPct val="0"/>
        </a:spcBef>
        <a:spcAft>
          <a:spcPct val="0"/>
        </a:spcAft>
        <a:defRPr sz="3600">
          <a:solidFill>
            <a:schemeClr val="tx2"/>
          </a:solidFill>
          <a:latin typeface="Arial" charset="0"/>
          <a:ea typeface="ＭＳ Ｐゴシック" charset="0"/>
          <a:cs typeface="Arial" charset="0"/>
        </a:defRPr>
      </a:lvl6pPr>
      <a:lvl7pPr marL="914400" algn="l" rtl="0" eaLnBrk="1" fontAlgn="base" hangingPunct="1">
        <a:spcBef>
          <a:spcPct val="0"/>
        </a:spcBef>
        <a:spcAft>
          <a:spcPct val="0"/>
        </a:spcAft>
        <a:defRPr sz="3600">
          <a:solidFill>
            <a:schemeClr val="tx2"/>
          </a:solidFill>
          <a:latin typeface="Arial" charset="0"/>
          <a:ea typeface="ＭＳ Ｐゴシック" charset="0"/>
          <a:cs typeface="Arial" charset="0"/>
        </a:defRPr>
      </a:lvl7pPr>
      <a:lvl8pPr marL="1371600" algn="l" rtl="0" eaLnBrk="1" fontAlgn="base" hangingPunct="1">
        <a:spcBef>
          <a:spcPct val="0"/>
        </a:spcBef>
        <a:spcAft>
          <a:spcPct val="0"/>
        </a:spcAft>
        <a:defRPr sz="3600">
          <a:solidFill>
            <a:schemeClr val="tx2"/>
          </a:solidFill>
          <a:latin typeface="Arial" charset="0"/>
          <a:ea typeface="ＭＳ Ｐゴシック" charset="0"/>
          <a:cs typeface="Arial" charset="0"/>
        </a:defRPr>
      </a:lvl8pPr>
      <a:lvl9pPr marL="1828800" algn="l" rtl="0" eaLnBrk="1" fontAlgn="base" hangingPunct="1">
        <a:spcBef>
          <a:spcPct val="0"/>
        </a:spcBef>
        <a:spcAft>
          <a:spcPct val="0"/>
        </a:spcAft>
        <a:defRPr sz="3600">
          <a:solidFill>
            <a:schemeClr val="tx2"/>
          </a:solidFill>
          <a:latin typeface="Arial" charset="0"/>
          <a:ea typeface="ＭＳ Ｐゴシック" charset="0"/>
          <a:cs typeface="Arial" charset="0"/>
        </a:defRPr>
      </a:lvl9pPr>
    </p:titleStyle>
    <p:bodyStyle>
      <a:lvl1pPr marL="342900" indent="-342900" algn="l" rtl="0" eaLnBrk="1" fontAlgn="base" hangingPunct="1">
        <a:spcBef>
          <a:spcPct val="20000"/>
        </a:spcBef>
        <a:spcAft>
          <a:spcPct val="0"/>
        </a:spcAft>
        <a:buClr>
          <a:schemeClr val="tx2"/>
        </a:buClr>
        <a:buSzPct val="70000"/>
        <a:buFont typeface="Wingdings" charset="0"/>
        <a:buChar char="¡"/>
        <a:defRPr sz="2900">
          <a:solidFill>
            <a:schemeClr val="tx1"/>
          </a:solidFill>
          <a:latin typeface="Cambria" panose="02040503050406030204" pitchFamily="18" charset="0"/>
          <a:ea typeface="+mn-ea"/>
          <a:cs typeface="+mn-cs"/>
        </a:defRPr>
      </a:lvl1pPr>
      <a:lvl2pPr marL="742950" indent="-285750" algn="l" rtl="0" eaLnBrk="1" fontAlgn="base" hangingPunct="1">
        <a:spcBef>
          <a:spcPct val="20000"/>
        </a:spcBef>
        <a:spcAft>
          <a:spcPct val="0"/>
        </a:spcAft>
        <a:buClr>
          <a:schemeClr val="accent2"/>
        </a:buClr>
        <a:buSzPct val="70000"/>
        <a:buFont typeface="Wingdings" charset="0"/>
        <a:buChar char="l"/>
        <a:defRPr sz="2500">
          <a:solidFill>
            <a:schemeClr val="tx1"/>
          </a:solidFill>
          <a:latin typeface="Cambria" panose="02040503050406030204" pitchFamily="18" charset="0"/>
          <a:ea typeface="Arial" charset="0"/>
          <a:cs typeface="+mn-cs"/>
        </a:defRPr>
      </a:lvl2pPr>
      <a:lvl3pPr marL="1143000" indent="-228600" algn="l" rtl="0" eaLnBrk="1" fontAlgn="base" hangingPunct="1">
        <a:spcBef>
          <a:spcPct val="20000"/>
        </a:spcBef>
        <a:spcAft>
          <a:spcPct val="0"/>
        </a:spcAft>
        <a:buClr>
          <a:schemeClr val="tx2"/>
        </a:buClr>
        <a:buSzPct val="65000"/>
        <a:buFont typeface="Wingdings" charset="0"/>
        <a:buChar char="¡"/>
        <a:defRPr sz="2200">
          <a:solidFill>
            <a:schemeClr val="tx1"/>
          </a:solidFill>
          <a:latin typeface="Cambria" panose="02040503050406030204" pitchFamily="18" charset="0"/>
          <a:ea typeface="Arial" charset="0"/>
          <a:cs typeface="+mn-cs"/>
        </a:defRPr>
      </a:lvl3pPr>
      <a:lvl4pPr marL="1600200" indent="-228600" algn="l" rtl="0" eaLnBrk="1" fontAlgn="base" hangingPunct="1">
        <a:spcBef>
          <a:spcPct val="20000"/>
        </a:spcBef>
        <a:spcAft>
          <a:spcPct val="0"/>
        </a:spcAft>
        <a:buClr>
          <a:schemeClr val="accent2"/>
        </a:buClr>
        <a:buSzPct val="70000"/>
        <a:buFont typeface="Wingdings" charset="0"/>
        <a:buChar char="l"/>
        <a:defRPr sz="1900">
          <a:solidFill>
            <a:schemeClr val="tx1"/>
          </a:solidFill>
          <a:latin typeface="Cambria" panose="02040503050406030204" pitchFamily="18" charset="0"/>
          <a:ea typeface="Arial" charset="0"/>
          <a:cs typeface="+mn-cs"/>
        </a:defRPr>
      </a:lvl4pPr>
      <a:lvl5pPr marL="2057400" indent="-228600" algn="l" rtl="0" eaLnBrk="1" fontAlgn="base" hangingPunct="1">
        <a:spcBef>
          <a:spcPct val="20000"/>
        </a:spcBef>
        <a:spcAft>
          <a:spcPct val="0"/>
        </a:spcAft>
        <a:buClr>
          <a:schemeClr val="tx2"/>
        </a:buClr>
        <a:buSzPct val="60000"/>
        <a:buFont typeface="Wingdings" charset="0"/>
        <a:buChar char="¡"/>
        <a:defRPr sz="1900">
          <a:solidFill>
            <a:schemeClr val="tx1"/>
          </a:solidFill>
          <a:latin typeface="Cambria" panose="02040503050406030204" pitchFamily="18" charset="0"/>
          <a:ea typeface="Arial" charset="0"/>
          <a:cs typeface="+mn-cs"/>
        </a:defRPr>
      </a:lvl5pPr>
      <a:lvl6pPr marL="2514600" indent="-228600" algn="l" rtl="0" eaLnBrk="1" fontAlgn="base" hangingPunct="1">
        <a:spcBef>
          <a:spcPct val="20000"/>
        </a:spcBef>
        <a:spcAft>
          <a:spcPct val="0"/>
        </a:spcAft>
        <a:buClr>
          <a:schemeClr val="tx2"/>
        </a:buClr>
        <a:buSzPct val="60000"/>
        <a:buFont typeface="Wingdings" charset="0"/>
        <a:buChar char="¡"/>
        <a:defRPr sz="1900">
          <a:solidFill>
            <a:schemeClr val="tx1"/>
          </a:solidFill>
          <a:latin typeface="+mn-lt"/>
          <a:ea typeface="Arial" charset="0"/>
          <a:cs typeface="+mn-cs"/>
        </a:defRPr>
      </a:lvl6pPr>
      <a:lvl7pPr marL="2971800" indent="-228600" algn="l" rtl="0" eaLnBrk="1" fontAlgn="base" hangingPunct="1">
        <a:spcBef>
          <a:spcPct val="20000"/>
        </a:spcBef>
        <a:spcAft>
          <a:spcPct val="0"/>
        </a:spcAft>
        <a:buClr>
          <a:schemeClr val="tx2"/>
        </a:buClr>
        <a:buSzPct val="60000"/>
        <a:buFont typeface="Wingdings" charset="0"/>
        <a:buChar char="¡"/>
        <a:defRPr sz="1900">
          <a:solidFill>
            <a:schemeClr val="tx1"/>
          </a:solidFill>
          <a:latin typeface="+mn-lt"/>
          <a:ea typeface="Arial" charset="0"/>
          <a:cs typeface="+mn-cs"/>
        </a:defRPr>
      </a:lvl7pPr>
      <a:lvl8pPr marL="3429000" indent="-228600" algn="l" rtl="0" eaLnBrk="1" fontAlgn="base" hangingPunct="1">
        <a:spcBef>
          <a:spcPct val="20000"/>
        </a:spcBef>
        <a:spcAft>
          <a:spcPct val="0"/>
        </a:spcAft>
        <a:buClr>
          <a:schemeClr val="tx2"/>
        </a:buClr>
        <a:buSzPct val="60000"/>
        <a:buFont typeface="Wingdings" charset="0"/>
        <a:buChar char="¡"/>
        <a:defRPr sz="1900">
          <a:solidFill>
            <a:schemeClr val="tx1"/>
          </a:solidFill>
          <a:latin typeface="+mn-lt"/>
          <a:ea typeface="Arial" charset="0"/>
          <a:cs typeface="+mn-cs"/>
        </a:defRPr>
      </a:lvl8pPr>
      <a:lvl9pPr marL="3886200" indent="-228600" algn="l" rtl="0" eaLnBrk="1" fontAlgn="base" hangingPunct="1">
        <a:spcBef>
          <a:spcPct val="20000"/>
        </a:spcBef>
        <a:spcAft>
          <a:spcPct val="0"/>
        </a:spcAft>
        <a:buClr>
          <a:schemeClr val="tx2"/>
        </a:buClr>
        <a:buSzPct val="60000"/>
        <a:buFont typeface="Wingdings" charset="0"/>
        <a:buChar char="¡"/>
        <a:defRPr sz="19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593367"/>
            <a:ext cx="8520600" cy="763600"/>
          </a:xfrm>
          <a:prstGeom prst="rect">
            <a:avLst/>
          </a:prstGeom>
          <a:noFill/>
          <a:ln>
            <a:noFill/>
          </a:ln>
        </p:spPr>
        <p:txBody>
          <a:bodyPr wrap="square"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536633"/>
            <a:ext cx="8520600" cy="45552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dk2"/>
              </a:buClr>
              <a:buSzPct val="100000"/>
              <a:buChar char="●"/>
              <a:defRPr sz="2400">
                <a:solidFill>
                  <a:schemeClr val="dk2"/>
                </a:solidFill>
              </a:defRPr>
            </a:lvl1pPr>
            <a:lvl2pPr lvl="1">
              <a:lnSpc>
                <a:spcPct val="115000"/>
              </a:lnSpc>
              <a:spcBef>
                <a:spcPts val="0"/>
              </a:spcBef>
              <a:spcAft>
                <a:spcPts val="1600"/>
              </a:spcAft>
              <a:buClr>
                <a:schemeClr val="dk2"/>
              </a:buClr>
              <a:buSzPct val="100000"/>
              <a:buChar char="○"/>
              <a:defRPr sz="1800">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a:endParaRPr/>
          </a:p>
        </p:txBody>
      </p:sp>
      <p:sp>
        <p:nvSpPr>
          <p:cNvPr id="8" name="Shape 8"/>
          <p:cNvSpPr txBox="1">
            <a:spLocks noGrp="1"/>
          </p:cNvSpPr>
          <p:nvPr>
            <p:ph type="sldNum" idx="12"/>
          </p:nvPr>
        </p:nvSpPr>
        <p:spPr>
          <a:xfrm>
            <a:off x="8472458" y="6217623"/>
            <a:ext cx="548700" cy="524800"/>
          </a:xfrm>
          <a:prstGeom prst="rect">
            <a:avLst/>
          </a:prstGeom>
          <a:noFill/>
          <a:ln>
            <a:noFill/>
          </a:ln>
        </p:spPr>
        <p:txBody>
          <a:bodyPr wrap="square" lIns="91425" tIns="91425" rIns="91425" bIns="91425" anchor="ctr" anchorCtr="0">
            <a:noAutofit/>
          </a:bodyPr>
          <a:lstStyle/>
          <a:p>
            <a:pPr algn="r">
              <a:spcBef>
                <a:spcPts val="0"/>
              </a:spcBef>
            </a:pPr>
            <a:fld id="{00000000-1234-1234-1234-123412341234}" type="slidenum">
              <a:rPr lang="en" sz="1000" smtClean="0">
                <a:solidFill>
                  <a:schemeClr val="dk2"/>
                </a:solidFill>
              </a:rPr>
              <a:pPr algn="r">
                <a:spcBef>
                  <a:spcPts val="0"/>
                </a:spcBef>
              </a:pPr>
              <a:t>‹#›</a:t>
            </a:fld>
            <a:endParaRPr lang="en" sz="1000">
              <a:solidFill>
                <a:schemeClr val="dk2"/>
              </a:solidFill>
            </a:endParaRPr>
          </a:p>
        </p:txBody>
      </p:sp>
    </p:spTree>
    <p:extLst>
      <p:ext uri="{BB962C8B-B14F-4D97-AF65-F5344CB8AC3E}">
        <p14:creationId xmlns:p14="http://schemas.microsoft.com/office/powerpoint/2010/main" val="2504405639"/>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tbp.org/conv/2017/2017C&amp;B-Gen-Rev.pdf" TargetMode="External"/><Relationship Id="rId2" Type="http://schemas.openxmlformats.org/officeDocument/2006/relationships/hyperlink" Target="https://www.tbp.org/off/ConstBylaw.pdf" TargetMode="External"/><Relationship Id="rId1" Type="http://schemas.openxmlformats.org/officeDocument/2006/relationships/slideLayout" Target="../slideLayouts/slideLayout2.xml"/><Relationship Id="rId5" Type="http://schemas.openxmlformats.org/officeDocument/2006/relationships/hyperlink" Target="https://www.tbp.org/conv/2017/2017-Minutes.pdf" TargetMode="External"/><Relationship Id="rId4" Type="http://schemas.openxmlformats.org/officeDocument/2006/relationships/hyperlink" Target="https://www.tbp.org/conv/2017/2017C&amp;B-Gen-Rev-with-rationale.pdf"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2017 Tau Beta Pi Convention</a:t>
            </a:r>
            <a:endParaRPr lang="en-US" dirty="0"/>
          </a:p>
        </p:txBody>
      </p:sp>
      <p:sp>
        <p:nvSpPr>
          <p:cNvPr id="3" name="Subtitle 2"/>
          <p:cNvSpPr>
            <a:spLocks noGrp="1"/>
          </p:cNvSpPr>
          <p:nvPr>
            <p:ph type="subTitle" idx="1"/>
          </p:nvPr>
        </p:nvSpPr>
        <p:spPr/>
        <p:txBody>
          <a:bodyPr/>
          <a:lstStyle/>
          <a:p>
            <a:r>
              <a:rPr lang="en-US" sz="2800" dirty="0"/>
              <a:t>General Revision </a:t>
            </a:r>
            <a:r>
              <a:rPr lang="en-US" sz="2800" dirty="0" smtClean="0"/>
              <a:t>of the Constitution </a:t>
            </a:r>
            <a:r>
              <a:rPr lang="en-US" sz="2800" dirty="0"/>
              <a:t>&amp; Bylaws</a:t>
            </a:r>
            <a:br>
              <a:rPr lang="en-US" sz="2800" dirty="0"/>
            </a:br>
            <a:endParaRPr lang="en-US" sz="2800" dirty="0" smtClean="0"/>
          </a:p>
          <a:p>
            <a:r>
              <a:rPr lang="en-US" sz="2800" dirty="0" smtClean="0"/>
              <a:t>Consideration for Chapter Ratification</a:t>
            </a:r>
            <a:endParaRPr lang="en-US" dirty="0"/>
          </a:p>
        </p:txBody>
      </p:sp>
    </p:spTree>
    <p:extLst>
      <p:ext uri="{BB962C8B-B14F-4D97-AF65-F5344CB8AC3E}">
        <p14:creationId xmlns:p14="http://schemas.microsoft.com/office/powerpoint/2010/main" val="1899884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C&amp;B Revision Reasoning </a:t>
            </a:r>
            <a:endParaRPr lang="en-US" dirty="0"/>
          </a:p>
        </p:txBody>
      </p:sp>
      <p:sp>
        <p:nvSpPr>
          <p:cNvPr id="3" name="Content Placeholder 2"/>
          <p:cNvSpPr>
            <a:spLocks noGrp="1"/>
          </p:cNvSpPr>
          <p:nvPr>
            <p:ph idx="1"/>
          </p:nvPr>
        </p:nvSpPr>
        <p:spPr>
          <a:xfrm>
            <a:off x="1371600" y="1676400"/>
            <a:ext cx="7467600" cy="4876800"/>
          </a:xfrm>
        </p:spPr>
        <p:txBody>
          <a:bodyPr/>
          <a:lstStyle/>
          <a:p>
            <a:r>
              <a:rPr lang="en-US" sz="2400" dirty="0" smtClean="0"/>
              <a:t>Last general revision occurred in the late 1960.</a:t>
            </a:r>
          </a:p>
          <a:p>
            <a:r>
              <a:rPr lang="en-US" sz="2400" dirty="0" smtClean="0"/>
              <a:t>Contains </a:t>
            </a:r>
            <a:r>
              <a:rPr lang="en-US" sz="2400" dirty="0" smtClean="0"/>
              <a:t>inconsistent, ambiguous, and repetitive language</a:t>
            </a:r>
          </a:p>
          <a:p>
            <a:r>
              <a:rPr lang="en-US" sz="2400" dirty="0" smtClean="0"/>
              <a:t>Extremely wordy at 22,000 words (average honor society is 8,000)</a:t>
            </a:r>
          </a:p>
          <a:p>
            <a:r>
              <a:rPr lang="en-US" sz="2400" dirty="0" smtClean="0"/>
              <a:t>Best practices in non-profit governance recommends using policies for documenting procedures</a:t>
            </a:r>
          </a:p>
          <a:p>
            <a:r>
              <a:rPr lang="en-US" sz="2400" dirty="0" smtClean="0"/>
              <a:t>High-level governing documents should only contain the essentials which should be hard to </a:t>
            </a:r>
            <a:r>
              <a:rPr lang="en-US" sz="2400" dirty="0" smtClean="0"/>
              <a:t>change, but Tau Beta Pi’s has been amended </a:t>
            </a:r>
            <a:r>
              <a:rPr lang="en-US" sz="2400" dirty="0"/>
              <a:t>nearly every </a:t>
            </a:r>
            <a:r>
              <a:rPr lang="en-US" sz="2400" dirty="0" smtClean="0"/>
              <a:t>year</a:t>
            </a:r>
            <a:endParaRPr lang="en-US" sz="2400" dirty="0"/>
          </a:p>
          <a:p>
            <a:endParaRPr lang="en-US" sz="2400" dirty="0" smtClean="0"/>
          </a:p>
          <a:p>
            <a:endParaRPr lang="en-US" sz="2400" dirty="0" smtClean="0"/>
          </a:p>
          <a:p>
            <a:endParaRPr lang="en-US" dirty="0"/>
          </a:p>
        </p:txBody>
      </p:sp>
    </p:spTree>
    <p:extLst>
      <p:ext uri="{BB962C8B-B14F-4D97-AF65-F5344CB8AC3E}">
        <p14:creationId xmlns:p14="http://schemas.microsoft.com/office/powerpoint/2010/main" val="2616360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a:t>
            </a:r>
            <a:endParaRPr lang="en-US" dirty="0"/>
          </a:p>
        </p:txBody>
      </p:sp>
      <p:sp>
        <p:nvSpPr>
          <p:cNvPr id="3" name="Content Placeholder 2"/>
          <p:cNvSpPr>
            <a:spLocks noGrp="1"/>
          </p:cNvSpPr>
          <p:nvPr>
            <p:ph idx="1"/>
          </p:nvPr>
        </p:nvSpPr>
        <p:spPr>
          <a:xfrm>
            <a:off x="1371600" y="1676400"/>
            <a:ext cx="7313612" cy="4114800"/>
          </a:xfrm>
        </p:spPr>
        <p:txBody>
          <a:bodyPr/>
          <a:lstStyle/>
          <a:p>
            <a:pPr defTabSz="457200"/>
            <a:r>
              <a:rPr lang="en-US" sz="2200" dirty="0" smtClean="0"/>
              <a:t>Jan 2013:	Chapter advisor recommends review</a:t>
            </a:r>
          </a:p>
          <a:p>
            <a:pPr defTabSz="457200"/>
            <a:r>
              <a:rPr lang="en-US" sz="2200" dirty="0" smtClean="0"/>
              <a:t>Oct 2013:	Convention recommends a general revision 				be undertaken over the next 2-5 years</a:t>
            </a:r>
          </a:p>
          <a:p>
            <a:pPr defTabSz="457200"/>
            <a:r>
              <a:rPr lang="en-US" sz="2200" dirty="0" smtClean="0"/>
              <a:t>Jun 2014:	Governance Documentation Restructuring 	    			Committee (GDRC) chartered</a:t>
            </a:r>
          </a:p>
          <a:p>
            <a:pPr defTabSz="457200"/>
            <a:r>
              <a:rPr lang="en-US" sz="2200" dirty="0" smtClean="0"/>
              <a:t>2014-15:	GDRC meets virtually and in-person and 					establishes goals for the general revision</a:t>
            </a:r>
          </a:p>
          <a:p>
            <a:pPr defTabSz="457200"/>
            <a:r>
              <a:rPr lang="en-US" sz="2200" dirty="0" smtClean="0"/>
              <a:t>Oct 2015:	Convention recommends proceeding</a:t>
            </a:r>
          </a:p>
          <a:p>
            <a:pPr defTabSz="457200"/>
            <a:r>
              <a:rPr lang="en-US" sz="2200" dirty="0" smtClean="0"/>
              <a:t>2015-16:	GDRC subcommittee prepares a draft </a:t>
            </a:r>
          </a:p>
          <a:p>
            <a:pPr defTabSz="457200"/>
            <a:r>
              <a:rPr lang="en-US" sz="2200" dirty="0" smtClean="0"/>
              <a:t>Oct 2016:	Convention reviews draft and makes 						recommendations</a:t>
            </a:r>
          </a:p>
          <a:p>
            <a:pPr defTabSz="457200"/>
            <a:r>
              <a:rPr lang="en-US" sz="2200" dirty="0" smtClean="0"/>
              <a:t>2016-17:	GDRC subcommittee incorporates feedback, 				prepares final proposal</a:t>
            </a:r>
          </a:p>
          <a:p>
            <a:pPr defTabSz="457200"/>
            <a:endParaRPr lang="en-US" dirty="0"/>
          </a:p>
        </p:txBody>
      </p:sp>
    </p:spTree>
    <p:extLst>
      <p:ext uri="{BB962C8B-B14F-4D97-AF65-F5344CB8AC3E}">
        <p14:creationId xmlns:p14="http://schemas.microsoft.com/office/powerpoint/2010/main" val="1312009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Process</a:t>
            </a:r>
            <a:endParaRPr lang="en-US" dirty="0"/>
          </a:p>
        </p:txBody>
      </p:sp>
      <p:sp>
        <p:nvSpPr>
          <p:cNvPr id="3" name="Content Placeholder 2"/>
          <p:cNvSpPr>
            <a:spLocks noGrp="1"/>
          </p:cNvSpPr>
          <p:nvPr>
            <p:ph idx="1"/>
          </p:nvPr>
        </p:nvSpPr>
        <p:spPr>
          <a:xfrm>
            <a:off x="1371600" y="1676400"/>
            <a:ext cx="7313612" cy="4114800"/>
          </a:xfrm>
        </p:spPr>
        <p:txBody>
          <a:bodyPr/>
          <a:lstStyle/>
          <a:p>
            <a:pPr defTabSz="457200"/>
            <a:r>
              <a:rPr lang="en-US" sz="2400" dirty="0" smtClean="0"/>
              <a:t>Final version sent to Convention was reviewed by:</a:t>
            </a:r>
          </a:p>
          <a:p>
            <a:pPr lvl="1" defTabSz="457200"/>
            <a:r>
              <a:rPr lang="en-US" sz="2000" dirty="0" smtClean="0"/>
              <a:t>English Honor Society for grammar and usage</a:t>
            </a:r>
          </a:p>
          <a:p>
            <a:pPr lvl="1" defTabSz="457200"/>
            <a:r>
              <a:rPr lang="en-US" sz="2000" dirty="0" smtClean="0"/>
              <a:t>Tau Beta Pi’s attorney to verify no legal conflicts</a:t>
            </a:r>
          </a:p>
          <a:p>
            <a:pPr lvl="1" defTabSz="457200"/>
            <a:r>
              <a:rPr lang="en-US" sz="2000" dirty="0" smtClean="0"/>
              <a:t>Members of the GDRC to ensure the final version adhered to the goals established by the committee</a:t>
            </a:r>
          </a:p>
          <a:p>
            <a:pPr lvl="1" defTabSz="457200"/>
            <a:r>
              <a:rPr lang="en-US" sz="2000" dirty="0" smtClean="0"/>
              <a:t>Executive Council</a:t>
            </a:r>
          </a:p>
          <a:p>
            <a:pPr lvl="1" defTabSz="457200"/>
            <a:r>
              <a:rPr lang="en-US" sz="2000" dirty="0" smtClean="0"/>
              <a:t>Members of Tau Beta Pi</a:t>
            </a:r>
          </a:p>
          <a:p>
            <a:pPr lvl="1" defTabSz="457200"/>
            <a:r>
              <a:rPr lang="en-US" sz="2000" dirty="0" smtClean="0"/>
              <a:t>2017 Constitution and Bylaws Committee</a:t>
            </a:r>
          </a:p>
          <a:p>
            <a:pPr lvl="1" defTabSz="457200"/>
            <a:r>
              <a:rPr lang="en-US" sz="2000" dirty="0" smtClean="0"/>
              <a:t>2017 Convention</a:t>
            </a:r>
            <a:endParaRPr lang="en-US" sz="2000" dirty="0"/>
          </a:p>
        </p:txBody>
      </p:sp>
    </p:spTree>
    <p:extLst>
      <p:ext uri="{BB962C8B-B14F-4D97-AF65-F5344CB8AC3E}">
        <p14:creationId xmlns:p14="http://schemas.microsoft.com/office/powerpoint/2010/main" val="1635816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Final Version approved at Convention</a:t>
            </a:r>
            <a:endParaRPr lang="en-US" sz="3200" dirty="0"/>
          </a:p>
        </p:txBody>
      </p:sp>
      <p:sp>
        <p:nvSpPr>
          <p:cNvPr id="3" name="Content Placeholder 2"/>
          <p:cNvSpPr>
            <a:spLocks noGrp="1"/>
          </p:cNvSpPr>
          <p:nvPr>
            <p:ph idx="1"/>
          </p:nvPr>
        </p:nvSpPr>
        <p:spPr>
          <a:xfrm>
            <a:off x="1371600" y="1676400"/>
            <a:ext cx="7313612" cy="4114800"/>
          </a:xfrm>
        </p:spPr>
        <p:txBody>
          <a:bodyPr/>
          <a:lstStyle/>
          <a:p>
            <a:pPr defTabSz="457200"/>
            <a:r>
              <a:rPr lang="en-US" sz="2400" dirty="0" smtClean="0"/>
              <a:t>Combined similar sections together to minimize redundancy</a:t>
            </a:r>
          </a:p>
          <a:p>
            <a:pPr defTabSz="457200"/>
            <a:r>
              <a:rPr lang="en-US" sz="2400" dirty="0" smtClean="0"/>
              <a:t>Consistent language and references</a:t>
            </a:r>
          </a:p>
          <a:p>
            <a:pPr defTabSz="457200"/>
            <a:r>
              <a:rPr lang="en-US" sz="2400" dirty="0" smtClean="0"/>
              <a:t>Number of words reduced by 11,100 (49%)</a:t>
            </a:r>
          </a:p>
          <a:p>
            <a:pPr defTabSz="457200"/>
            <a:r>
              <a:rPr lang="en-US" sz="2400" dirty="0" smtClean="0"/>
              <a:t>Large procedural sections relegated to policy</a:t>
            </a:r>
          </a:p>
          <a:p>
            <a:pPr defTabSz="457200"/>
            <a:r>
              <a:rPr lang="en-US" sz="2400" dirty="0" smtClean="0"/>
              <a:t>Added flexibility for chapter operations and chapter officer roles</a:t>
            </a:r>
          </a:p>
          <a:p>
            <a:pPr defTabSz="457200"/>
            <a:r>
              <a:rPr lang="en-US" sz="2400" dirty="0" smtClean="0"/>
              <a:t>Sections added where needed (non-discrimination, program establishment)</a:t>
            </a:r>
          </a:p>
        </p:txBody>
      </p:sp>
    </p:spTree>
    <p:extLst>
      <p:ext uri="{BB962C8B-B14F-4D97-AF65-F5344CB8AC3E}">
        <p14:creationId xmlns:p14="http://schemas.microsoft.com/office/powerpoint/2010/main" val="1585333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Approval</a:t>
            </a:r>
            <a:endParaRPr lang="en-US" dirty="0"/>
          </a:p>
        </p:txBody>
      </p:sp>
      <p:sp>
        <p:nvSpPr>
          <p:cNvPr id="3" name="Content Placeholder 2"/>
          <p:cNvSpPr>
            <a:spLocks noGrp="1"/>
          </p:cNvSpPr>
          <p:nvPr>
            <p:ph idx="1"/>
          </p:nvPr>
        </p:nvSpPr>
        <p:spPr>
          <a:xfrm>
            <a:off x="1371600" y="1676400"/>
            <a:ext cx="7313612" cy="4724400"/>
          </a:xfrm>
        </p:spPr>
        <p:txBody>
          <a:bodyPr/>
          <a:lstStyle/>
          <a:p>
            <a:pPr defTabSz="457200"/>
            <a:r>
              <a:rPr lang="en-US" sz="2400" dirty="0" smtClean="0"/>
              <a:t>Debated and amended by the Committee on Constitution and Bylaws</a:t>
            </a:r>
          </a:p>
          <a:p>
            <a:pPr defTabSz="457200"/>
            <a:r>
              <a:rPr lang="en-US" sz="2400" dirty="0" smtClean="0"/>
              <a:t>Discussed and approved by Convention by a vote of 241 in favor and 3 against</a:t>
            </a:r>
          </a:p>
          <a:p>
            <a:pPr defTabSz="457200"/>
            <a:r>
              <a:rPr lang="en-US" sz="2400" dirty="0" smtClean="0"/>
              <a:t>Subject to ratification by the chapters</a:t>
            </a:r>
          </a:p>
          <a:p>
            <a:pPr lvl="1" defTabSz="457200"/>
            <a:r>
              <a:rPr lang="en-US" sz="2000" dirty="0" smtClean="0"/>
              <a:t>Approval requires ¾ of chapters to vote in favor</a:t>
            </a:r>
          </a:p>
          <a:p>
            <a:pPr lvl="1" defTabSz="457200"/>
            <a:r>
              <a:rPr lang="en-US" sz="2000" dirty="0" smtClean="0"/>
              <a:t>Approval by a chapter requires ¾ of its members to vote in favor</a:t>
            </a:r>
          </a:p>
          <a:p>
            <a:pPr lvl="1" defTabSz="457200"/>
            <a:r>
              <a:rPr lang="en-US" sz="2000" dirty="0" smtClean="0"/>
              <a:t>Chapters must report their vote by April 1</a:t>
            </a:r>
          </a:p>
          <a:p>
            <a:pPr lvl="1" defTabSz="457200"/>
            <a:r>
              <a:rPr lang="en-US" sz="2000" dirty="0" smtClean="0"/>
              <a:t>Chapters may conduct balloting electronically</a:t>
            </a:r>
          </a:p>
          <a:p>
            <a:pPr lvl="1" defTabSz="457200"/>
            <a:r>
              <a:rPr lang="en-US" sz="2000" b="1" dirty="0" smtClean="0"/>
              <a:t>Abstentions and absentees count as NO votes</a:t>
            </a:r>
          </a:p>
        </p:txBody>
      </p:sp>
    </p:spTree>
    <p:extLst>
      <p:ext uri="{BB962C8B-B14F-4D97-AF65-F5344CB8AC3E}">
        <p14:creationId xmlns:p14="http://schemas.microsoft.com/office/powerpoint/2010/main" val="2336575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Remarks</a:t>
            </a:r>
            <a:endParaRPr lang="en-US" dirty="0"/>
          </a:p>
        </p:txBody>
      </p:sp>
      <p:sp>
        <p:nvSpPr>
          <p:cNvPr id="3" name="Content Placeholder 2"/>
          <p:cNvSpPr>
            <a:spLocks noGrp="1"/>
          </p:cNvSpPr>
          <p:nvPr>
            <p:ph idx="1"/>
          </p:nvPr>
        </p:nvSpPr>
        <p:spPr/>
        <p:txBody>
          <a:bodyPr/>
          <a:lstStyle/>
          <a:p>
            <a:r>
              <a:rPr lang="en-US" sz="2400" dirty="0" smtClean="0"/>
              <a:t>All members are encouraged to review the new version prior to voting on the changes</a:t>
            </a:r>
          </a:p>
          <a:p>
            <a:r>
              <a:rPr lang="en-US" sz="2400" dirty="0" smtClean="0"/>
              <a:t>The Convention, Executive Council, and Executive Director recommend approval of the changes</a:t>
            </a:r>
          </a:p>
          <a:p>
            <a:r>
              <a:rPr lang="en-US" sz="2400" dirty="0" smtClean="0"/>
              <a:t>Resources available:</a:t>
            </a:r>
          </a:p>
          <a:p>
            <a:pPr lvl="1"/>
            <a:r>
              <a:rPr lang="en-US" sz="2000" dirty="0" smtClean="0">
                <a:hlinkClick r:id="rId2"/>
              </a:rPr>
              <a:t>Current Constitution and Bylaws</a:t>
            </a:r>
            <a:endParaRPr lang="en-US" sz="2000" dirty="0" smtClean="0"/>
          </a:p>
          <a:p>
            <a:pPr lvl="1"/>
            <a:r>
              <a:rPr lang="en-US" sz="2000" dirty="0" smtClean="0">
                <a:hlinkClick r:id="rId3"/>
              </a:rPr>
              <a:t>Proposed Constitution and Bylaws</a:t>
            </a:r>
            <a:endParaRPr lang="en-US" sz="2000" dirty="0" smtClean="0"/>
          </a:p>
          <a:p>
            <a:pPr lvl="1"/>
            <a:r>
              <a:rPr lang="en-US" sz="2000" dirty="0" smtClean="0">
                <a:hlinkClick r:id="rId4"/>
              </a:rPr>
              <a:t>Document mapping changes</a:t>
            </a:r>
            <a:r>
              <a:rPr lang="en-US" sz="2000" dirty="0" smtClean="0"/>
              <a:t> (with Convention changes)</a:t>
            </a:r>
          </a:p>
          <a:p>
            <a:pPr lvl="1"/>
            <a:r>
              <a:rPr lang="en-US" sz="2000" dirty="0" smtClean="0">
                <a:hlinkClick r:id="rId5"/>
              </a:rPr>
              <a:t>2017 Convention Minutes</a:t>
            </a:r>
            <a:endParaRPr lang="en-US" sz="2000" dirty="0" smtClean="0"/>
          </a:p>
          <a:p>
            <a:pPr lvl="1"/>
            <a:r>
              <a:rPr lang="en-US" sz="2000" dirty="0" smtClean="0"/>
              <a:t>Committee Rationale (see remaining slides)</a:t>
            </a:r>
          </a:p>
          <a:p>
            <a:pPr lvl="1"/>
            <a:endParaRPr lang="en-US" sz="2200" dirty="0" smtClean="0"/>
          </a:p>
          <a:p>
            <a:pPr lvl="1"/>
            <a:endParaRPr lang="en-US" sz="2200" dirty="0" smtClean="0"/>
          </a:p>
          <a:p>
            <a:pPr lvl="1"/>
            <a:endParaRPr lang="en-US" sz="2200" dirty="0"/>
          </a:p>
        </p:txBody>
      </p:sp>
    </p:spTree>
    <p:extLst>
      <p:ext uri="{BB962C8B-B14F-4D97-AF65-F5344CB8AC3E}">
        <p14:creationId xmlns:p14="http://schemas.microsoft.com/office/powerpoint/2010/main" val="2681180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311708" y="1601825"/>
            <a:ext cx="8520600" cy="2052600"/>
          </a:xfrm>
          <a:prstGeom prst="rect">
            <a:avLst/>
          </a:prstGeom>
        </p:spPr>
        <p:txBody>
          <a:bodyPr wrap="square" lIns="91425" tIns="91425" rIns="91425" bIns="91425" anchor="b" anchorCtr="0">
            <a:noAutofit/>
          </a:bodyPr>
          <a:lstStyle/>
          <a:p>
            <a:r>
              <a:rPr lang="en"/>
              <a:t>Constitution and Bylaws Committee Report</a:t>
            </a:r>
          </a:p>
        </p:txBody>
      </p:sp>
      <p:sp>
        <p:nvSpPr>
          <p:cNvPr id="55" name="Shape 55"/>
          <p:cNvSpPr txBox="1">
            <a:spLocks noGrp="1"/>
          </p:cNvSpPr>
          <p:nvPr>
            <p:ph type="subTitle" idx="1"/>
          </p:nvPr>
        </p:nvSpPr>
        <p:spPr>
          <a:xfrm>
            <a:off x="311700" y="3691375"/>
            <a:ext cx="8520600" cy="792600"/>
          </a:xfrm>
          <a:prstGeom prst="rect">
            <a:avLst/>
          </a:prstGeom>
        </p:spPr>
        <p:txBody>
          <a:bodyPr wrap="square" lIns="91425" tIns="91425" rIns="91425" bIns="91425" anchor="t" anchorCtr="0">
            <a:noAutofit/>
          </a:bodyPr>
          <a:lstStyle/>
          <a:p>
            <a:r>
              <a:rPr lang="en" dirty="0"/>
              <a:t>2017 </a:t>
            </a:r>
            <a:r>
              <a:rPr lang="en" dirty="0" smtClean="0"/>
              <a:t>Convention</a:t>
            </a:r>
            <a:endParaRPr lang="en" dirty="0"/>
          </a:p>
          <a:p>
            <a:endParaRPr dirty="0"/>
          </a:p>
        </p:txBody>
      </p:sp>
    </p:spTree>
    <p:extLst>
      <p:ext uri="{BB962C8B-B14F-4D97-AF65-F5344CB8AC3E}">
        <p14:creationId xmlns:p14="http://schemas.microsoft.com/office/powerpoint/2010/main" val="3927659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Purpose</a:t>
            </a:r>
          </a:p>
        </p:txBody>
      </p:sp>
      <p:sp>
        <p:nvSpPr>
          <p:cNvPr id="61" name="Shape 61"/>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381000"/>
            <a:r>
              <a:rPr lang="en" dirty="0"/>
              <a:t>Discuss committee changes from proposed C&amp;B</a:t>
            </a:r>
          </a:p>
          <a:p>
            <a:pPr marL="914400" lvl="1" indent="-228600"/>
            <a:r>
              <a:rPr lang="en" dirty="0"/>
              <a:t>Structural changes to improve readability</a:t>
            </a:r>
          </a:p>
          <a:p>
            <a:pPr marL="914400" lvl="1" indent="-228600"/>
            <a:r>
              <a:rPr lang="en" dirty="0"/>
              <a:t>Content changes to reflect current practices</a:t>
            </a:r>
          </a:p>
          <a:p>
            <a:pPr marL="914400" lvl="1" indent="-228600"/>
            <a:r>
              <a:rPr lang="en" dirty="0"/>
              <a:t>Modernizing the framework to improve what already exists</a:t>
            </a:r>
          </a:p>
          <a:p>
            <a:pPr marL="457200" indent="-381000"/>
            <a:r>
              <a:rPr lang="en" dirty="0"/>
              <a:t>Focus on reorganization, not wordsmithing</a:t>
            </a:r>
          </a:p>
        </p:txBody>
      </p:sp>
    </p:spTree>
    <p:extLst>
      <p:ext uri="{BB962C8B-B14F-4D97-AF65-F5344CB8AC3E}">
        <p14:creationId xmlns:p14="http://schemas.microsoft.com/office/powerpoint/2010/main" val="2470662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I - Membership (pg 6) </a:t>
            </a:r>
          </a:p>
        </p:txBody>
      </p:sp>
      <p:sp>
        <p:nvSpPr>
          <p:cNvPr id="67" name="Shape 67"/>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381000"/>
            <a:r>
              <a:rPr lang="en"/>
              <a:t>Summary of major changes proposed by EC</a:t>
            </a:r>
          </a:p>
          <a:p>
            <a:pPr marL="914400" lvl="1" indent="-342900"/>
            <a:r>
              <a:rPr lang="en"/>
              <a:t>Language was simplified </a:t>
            </a:r>
          </a:p>
          <a:p>
            <a:pPr marL="914400" lvl="1" indent="-342900"/>
            <a:r>
              <a:rPr lang="en"/>
              <a:t>Details regarding suspension and expulsion procedure have been relegated to Association Policy (pg 6)</a:t>
            </a:r>
          </a:p>
          <a:p>
            <a:pPr marL="914400" lvl="1" indent="-342900"/>
            <a:r>
              <a:rPr lang="en"/>
              <a:t>Addition of non-discrimination clause (pg 6)</a:t>
            </a:r>
          </a:p>
          <a:p>
            <a:pPr>
              <a:buNone/>
            </a:pPr>
            <a:endParaRPr/>
          </a:p>
        </p:txBody>
      </p:sp>
    </p:spTree>
    <p:extLst>
      <p:ext uri="{BB962C8B-B14F-4D97-AF65-F5344CB8AC3E}">
        <p14:creationId xmlns:p14="http://schemas.microsoft.com/office/powerpoint/2010/main" val="2948215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pPr>
              <a:buSzPct val="39285"/>
            </a:pPr>
            <a:r>
              <a:rPr lang="en"/>
              <a:t>Article I - Membership (pg 6) </a:t>
            </a:r>
          </a:p>
          <a:p>
            <a:endParaRPr/>
          </a:p>
        </p:txBody>
      </p:sp>
      <p:sp>
        <p:nvSpPr>
          <p:cNvPr id="73" name="Shape 73"/>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Committee proposed change (pg 6):</a:t>
            </a:r>
          </a:p>
          <a:p>
            <a:pPr>
              <a:buClr>
                <a:schemeClr val="dk1"/>
              </a:buClr>
              <a:buSzPct val="61111"/>
              <a:buNone/>
            </a:pPr>
            <a:r>
              <a:rPr lang="en" sz="1800">
                <a:solidFill>
                  <a:schemeClr val="dk1"/>
                </a:solidFill>
                <a:latin typeface="Times New Roman"/>
                <a:ea typeface="Times New Roman"/>
                <a:cs typeface="Times New Roman"/>
                <a:sym typeface="Times New Roman"/>
              </a:rPr>
              <a:t>SECTION 3.  </a:t>
            </a:r>
            <a:r>
              <a:rPr lang="en" sz="1800" b="1">
                <a:solidFill>
                  <a:schemeClr val="dk1"/>
                </a:solidFill>
                <a:latin typeface="Times New Roman"/>
                <a:ea typeface="Times New Roman"/>
                <a:cs typeface="Times New Roman"/>
                <a:sym typeface="Times New Roman"/>
              </a:rPr>
              <a:t>Nondiscrimination. </a:t>
            </a:r>
            <a:r>
              <a:rPr lang="en" sz="1800">
                <a:solidFill>
                  <a:schemeClr val="dk1"/>
                </a:solidFill>
                <a:latin typeface="Times New Roman"/>
                <a:ea typeface="Times New Roman"/>
                <a:cs typeface="Times New Roman"/>
                <a:sym typeface="Times New Roman"/>
              </a:rPr>
              <a:t> All candidates for membership shall be considered regardless of race, color, national origin, age, marital status, sex, sexual orientation, gender </a:t>
            </a:r>
            <a:r>
              <a:rPr lang="en" sz="1800" u="sng">
                <a:solidFill>
                  <a:srgbClr val="0000FF"/>
                </a:solidFill>
                <a:latin typeface="Times New Roman"/>
                <a:ea typeface="Times New Roman"/>
                <a:cs typeface="Times New Roman"/>
                <a:sym typeface="Times New Roman"/>
              </a:rPr>
              <a:t>identity, gender</a:t>
            </a:r>
            <a:r>
              <a:rPr lang="en" sz="1800">
                <a:solidFill>
                  <a:srgbClr val="38761D"/>
                </a:solidFill>
                <a:latin typeface="Times New Roman"/>
                <a:ea typeface="Times New Roman"/>
                <a:cs typeface="Times New Roman"/>
                <a:sym typeface="Times New Roman"/>
              </a:rPr>
              <a:t> </a:t>
            </a:r>
            <a:r>
              <a:rPr lang="en" sz="1800">
                <a:solidFill>
                  <a:schemeClr val="dk1"/>
                </a:solidFill>
                <a:latin typeface="Times New Roman"/>
                <a:ea typeface="Times New Roman"/>
                <a:cs typeface="Times New Roman"/>
                <a:sym typeface="Times New Roman"/>
              </a:rPr>
              <a:t>expression, disability, religion, military </a:t>
            </a:r>
            <a:r>
              <a:rPr lang="en" sz="1800" u="sng">
                <a:solidFill>
                  <a:srgbClr val="0000FF"/>
                </a:solidFill>
                <a:latin typeface="Times New Roman"/>
                <a:ea typeface="Times New Roman"/>
                <a:cs typeface="Times New Roman"/>
                <a:sym typeface="Times New Roman"/>
              </a:rPr>
              <a:t>status,</a:t>
            </a:r>
            <a:r>
              <a:rPr lang="en" sz="1800">
                <a:solidFill>
                  <a:srgbClr val="38761D"/>
                </a:solidFill>
                <a:latin typeface="Times New Roman"/>
                <a:ea typeface="Times New Roman"/>
                <a:cs typeface="Times New Roman"/>
                <a:sym typeface="Times New Roman"/>
              </a:rPr>
              <a:t> </a:t>
            </a:r>
            <a:r>
              <a:rPr lang="en" sz="1800" strike="sngStrike">
                <a:solidFill>
                  <a:srgbClr val="FF0000"/>
                </a:solidFill>
                <a:latin typeface="Times New Roman"/>
                <a:ea typeface="Times New Roman"/>
                <a:cs typeface="Times New Roman"/>
                <a:sym typeface="Times New Roman"/>
              </a:rPr>
              <a:t>or</a:t>
            </a:r>
            <a:r>
              <a:rPr lang="en" sz="1800">
                <a:solidFill>
                  <a:schemeClr val="dk1"/>
                </a:solidFill>
                <a:latin typeface="Times New Roman"/>
                <a:ea typeface="Times New Roman"/>
                <a:cs typeface="Times New Roman"/>
                <a:sym typeface="Times New Roman"/>
              </a:rPr>
              <a:t> veteran status, or membership in other organizations.</a:t>
            </a:r>
          </a:p>
        </p:txBody>
      </p:sp>
      <p:sp>
        <p:nvSpPr>
          <p:cNvPr id="74" name="Shape 74"/>
          <p:cNvSpPr/>
          <p:nvPr/>
        </p:nvSpPr>
        <p:spPr>
          <a:xfrm>
            <a:off x="8587275" y="945925"/>
            <a:ext cx="458100" cy="458100"/>
          </a:xfrm>
          <a:prstGeom prst="star4">
            <a:avLst>
              <a:gd name="adj" fmla="val 12500"/>
            </a:avLst>
          </a:prstGeom>
          <a:solidFill>
            <a:schemeClr val="lt2"/>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fontAlgn="auto">
              <a:spcBef>
                <a:spcPts val="0"/>
              </a:spcBef>
              <a:spcAft>
                <a:spcPts val="0"/>
              </a:spcAft>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3913387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II - Membership Eligibility (pg 7) </a:t>
            </a:r>
          </a:p>
        </p:txBody>
      </p:sp>
      <p:sp>
        <p:nvSpPr>
          <p:cNvPr id="80" name="Shape 80"/>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381000"/>
            <a:r>
              <a:rPr lang="en"/>
              <a:t>Summary of major changes proposed by EC</a:t>
            </a:r>
          </a:p>
          <a:p>
            <a:pPr marL="914400" lvl="1" indent="-342900">
              <a:buFont typeface="Arial"/>
            </a:pPr>
            <a:r>
              <a:rPr lang="en"/>
              <a:t>Shift from “curriculum eligibility” to “program eligibility” (pg 7)</a:t>
            </a:r>
          </a:p>
          <a:p>
            <a:pPr marL="914400" lvl="1" indent="-342900"/>
            <a:r>
              <a:rPr lang="en"/>
              <a:t>Relegated to Association Policy </a:t>
            </a:r>
          </a:p>
          <a:p>
            <a:pPr marL="1371600" lvl="2" indent="-228600"/>
            <a:r>
              <a:rPr lang="en"/>
              <a:t>2017 Section 6.02. Compilation of Data (pg 8-9)</a:t>
            </a:r>
          </a:p>
          <a:p>
            <a:pPr marL="1371600" lvl="2" indent="-228600"/>
            <a:r>
              <a:rPr lang="en"/>
              <a:t>2017 Section 6.05. Records and Reports (pg 9-10)</a:t>
            </a:r>
          </a:p>
          <a:p>
            <a:pPr marL="1371600" lvl="2" indent="-228600"/>
            <a:r>
              <a:rPr lang="en"/>
              <a:t>Parts of 2017 Section 2. Eligibility of Undergraduate Students (pg 10)</a:t>
            </a:r>
          </a:p>
          <a:p>
            <a:pPr marL="914400" lvl="1" indent="-342900"/>
            <a:r>
              <a:rPr lang="en"/>
              <a:t>Language was simplified</a:t>
            </a:r>
          </a:p>
          <a:p>
            <a:pPr>
              <a:buNone/>
            </a:pPr>
            <a:endParaRPr/>
          </a:p>
        </p:txBody>
      </p:sp>
    </p:spTree>
    <p:extLst>
      <p:ext uri="{BB962C8B-B14F-4D97-AF65-F5344CB8AC3E}">
        <p14:creationId xmlns:p14="http://schemas.microsoft.com/office/powerpoint/2010/main" val="835021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311700" y="1290336"/>
            <a:ext cx="8520600" cy="572700"/>
          </a:xfrm>
          <a:prstGeom prst="rect">
            <a:avLst/>
          </a:prstGeom>
        </p:spPr>
        <p:txBody>
          <a:bodyPr wrap="square" lIns="91425" tIns="91425" rIns="91425" bIns="91425" anchor="t" anchorCtr="0">
            <a:noAutofit/>
          </a:bodyPr>
          <a:lstStyle/>
          <a:p>
            <a:pPr>
              <a:buSzPct val="39285"/>
            </a:pPr>
            <a:r>
              <a:rPr lang="en">
                <a:solidFill>
                  <a:srgbClr val="000000"/>
                </a:solidFill>
              </a:rPr>
              <a:t>Article II - Membership Eligibility (pg 7) </a:t>
            </a:r>
          </a:p>
        </p:txBody>
      </p:sp>
      <p:sp>
        <p:nvSpPr>
          <p:cNvPr id="86" name="Shape 86"/>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Committee proposed change (pg 7):</a:t>
            </a:r>
          </a:p>
          <a:p>
            <a:pPr>
              <a:lnSpc>
                <a:spcPct val="127272"/>
              </a:lnSpc>
              <a:spcAft>
                <a:spcPts val="0"/>
              </a:spcAft>
              <a:buClr>
                <a:schemeClr val="dk1"/>
              </a:buClr>
              <a:buSzPct val="61111"/>
              <a:buNone/>
            </a:pPr>
            <a:r>
              <a:rPr lang="en" sz="1800" b="1">
                <a:solidFill>
                  <a:schemeClr val="dk1"/>
                </a:solidFill>
              </a:rPr>
              <a:t>Article II</a:t>
            </a:r>
          </a:p>
          <a:p>
            <a:pPr>
              <a:lnSpc>
                <a:spcPct val="127272"/>
              </a:lnSpc>
              <a:spcAft>
                <a:spcPts val="1200"/>
              </a:spcAft>
              <a:buClr>
                <a:schemeClr val="dk1"/>
              </a:buClr>
              <a:buSzPct val="61111"/>
              <a:buNone/>
            </a:pPr>
            <a:r>
              <a:rPr lang="en" sz="1800" i="1" strike="sngStrike">
                <a:solidFill>
                  <a:srgbClr val="FF0000"/>
                </a:solidFill>
              </a:rPr>
              <a:t>Membership</a:t>
            </a:r>
            <a:r>
              <a:rPr lang="en" sz="1800" i="1">
                <a:solidFill>
                  <a:schemeClr val="dk1"/>
                </a:solidFill>
              </a:rPr>
              <a:t> Eligibility</a:t>
            </a:r>
          </a:p>
          <a:p>
            <a:pPr>
              <a:spcAft>
                <a:spcPts val="0"/>
              </a:spcAft>
              <a:buNone/>
            </a:pPr>
            <a:r>
              <a:rPr lang="en" sz="1800">
                <a:solidFill>
                  <a:schemeClr val="dk1"/>
                </a:solidFill>
                <a:latin typeface="Times New Roman"/>
                <a:ea typeface="Times New Roman"/>
                <a:cs typeface="Times New Roman"/>
                <a:sym typeface="Times New Roman"/>
              </a:rPr>
              <a:t>SECTION 1. </a:t>
            </a:r>
            <a:r>
              <a:rPr lang="en" sz="1800" b="1">
                <a:solidFill>
                  <a:schemeClr val="dk1"/>
                </a:solidFill>
                <a:latin typeface="Times New Roman"/>
                <a:ea typeface="Times New Roman"/>
                <a:cs typeface="Times New Roman"/>
                <a:sym typeface="Times New Roman"/>
              </a:rPr>
              <a:t>Program Eligibility. </a:t>
            </a:r>
            <a:r>
              <a:rPr lang="en" sz="1800">
                <a:solidFill>
                  <a:schemeClr val="dk1"/>
                </a:solidFill>
                <a:latin typeface="Times New Roman"/>
                <a:ea typeface="Times New Roman"/>
                <a:cs typeface="Times New Roman"/>
                <a:sym typeface="Times New Roman"/>
              </a:rPr>
              <a:t>(a) An engineering program is defined as one that meets any of the following criteria and is listed in the chapter’s bylaws (See Const. Art. VII, Sec. 4):</a:t>
            </a:r>
          </a:p>
          <a:p>
            <a:pPr marL="457200" indent="-228600">
              <a:spcBef>
                <a:spcPts val="1000"/>
              </a:spcBef>
            </a:pPr>
            <a:r>
              <a:rPr lang="en"/>
              <a:t>Article contains content regarding member eligibility and program eligibility; title change is broader </a:t>
            </a:r>
          </a:p>
          <a:p>
            <a:pPr>
              <a:buNone/>
            </a:pPr>
            <a:endParaRPr/>
          </a:p>
        </p:txBody>
      </p:sp>
    </p:spTree>
    <p:extLst>
      <p:ext uri="{BB962C8B-B14F-4D97-AF65-F5344CB8AC3E}">
        <p14:creationId xmlns:p14="http://schemas.microsoft.com/office/powerpoint/2010/main" val="70216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III - Election to Membership (pg 13)  </a:t>
            </a:r>
          </a:p>
        </p:txBody>
      </p:sp>
      <p:sp>
        <p:nvSpPr>
          <p:cNvPr id="92" name="Shape 92"/>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Summary of major changes proposed by EC</a:t>
            </a:r>
          </a:p>
          <a:p>
            <a:pPr marL="914400" lvl="1" indent="-228600"/>
            <a:r>
              <a:rPr lang="en"/>
              <a:t>Relegated to Association Policy </a:t>
            </a:r>
          </a:p>
          <a:p>
            <a:pPr marL="1371600" lvl="2" indent="-228600"/>
            <a:r>
              <a:rPr lang="en"/>
              <a:t>2017 Section 6.03. Election (pg 14)</a:t>
            </a:r>
          </a:p>
          <a:p>
            <a:pPr marL="1371600" lvl="2" indent="-228600"/>
            <a:r>
              <a:rPr lang="en"/>
              <a:t>Parts of 2017 Section 6.04. Revocation of Election (pg 16-17)</a:t>
            </a:r>
          </a:p>
          <a:p>
            <a:pPr marL="1371600" lvl="2" indent="-228600"/>
            <a:r>
              <a:rPr lang="en"/>
              <a:t>Parts of 2017 Section 10. Financial Inability (pg 17) </a:t>
            </a:r>
          </a:p>
          <a:p>
            <a:pPr marL="914400" lvl="1" indent="-228600"/>
            <a:r>
              <a:rPr lang="en"/>
              <a:t>Language related to electee objections (pg 15)</a:t>
            </a:r>
          </a:p>
          <a:p>
            <a:pPr marL="914400" lvl="1" indent="-228600"/>
            <a:r>
              <a:rPr lang="en"/>
              <a:t>Removal of 2017 Section 6.01. Election Periods (pg 16) </a:t>
            </a:r>
          </a:p>
          <a:p>
            <a:pPr marL="914400" lvl="1" indent="-228600"/>
            <a:r>
              <a:rPr lang="en"/>
              <a:t>Relocation of 2017 Section 7.04. Initiation Fee, subsection (b) to Article VII, Section 10 (e) (1) (pg 17)</a:t>
            </a:r>
          </a:p>
          <a:p>
            <a:pPr>
              <a:buNone/>
            </a:pPr>
            <a:endParaRPr/>
          </a:p>
          <a:p>
            <a:pPr marL="457200">
              <a:buNone/>
            </a:pPr>
            <a:endParaRPr/>
          </a:p>
          <a:p>
            <a:pPr>
              <a:buNone/>
            </a:pPr>
            <a:endParaRPr/>
          </a:p>
        </p:txBody>
      </p:sp>
    </p:spTree>
    <p:extLst>
      <p:ext uri="{BB962C8B-B14F-4D97-AF65-F5344CB8AC3E}">
        <p14:creationId xmlns:p14="http://schemas.microsoft.com/office/powerpoint/2010/main" val="336093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III - Election to Membership (pg 13) </a:t>
            </a:r>
          </a:p>
        </p:txBody>
      </p:sp>
      <p:sp>
        <p:nvSpPr>
          <p:cNvPr id="98" name="Shape 98"/>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Committee’s 1st Proposed Change (pg 15):</a:t>
            </a:r>
            <a:r>
              <a:rPr lang="en">
                <a:solidFill>
                  <a:schemeClr val="dk1"/>
                </a:solidFill>
              </a:rPr>
              <a:t>					</a:t>
            </a:r>
          </a:p>
          <a:p>
            <a:pPr>
              <a:spcAft>
                <a:spcPts val="0"/>
              </a:spcAft>
              <a:buNone/>
            </a:pPr>
            <a:r>
              <a:rPr lang="en" sz="1800">
                <a:solidFill>
                  <a:schemeClr val="dk1"/>
                </a:solidFill>
                <a:latin typeface="Times New Roman"/>
                <a:ea typeface="Times New Roman"/>
                <a:cs typeface="Times New Roman"/>
                <a:sym typeface="Times New Roman"/>
              </a:rPr>
              <a:t>SECTION 2. </a:t>
            </a:r>
            <a:r>
              <a:rPr lang="en" sz="1800" b="1">
                <a:solidFill>
                  <a:schemeClr val="dk1"/>
                </a:solidFill>
                <a:latin typeface="Times New Roman"/>
                <a:ea typeface="Times New Roman"/>
                <a:cs typeface="Times New Roman"/>
                <a:sym typeface="Times New Roman"/>
              </a:rPr>
              <a:t>Candidate Activities. </a:t>
            </a:r>
            <a:r>
              <a:rPr lang="en" sz="1800" u="sng">
                <a:solidFill>
                  <a:srgbClr val="0000FF"/>
                </a:solidFill>
                <a:latin typeface="Times New Roman"/>
                <a:ea typeface="Times New Roman"/>
                <a:cs typeface="Times New Roman"/>
                <a:sym typeface="Times New Roman"/>
              </a:rPr>
              <a:t>(a)</a:t>
            </a:r>
            <a:r>
              <a:rPr lang="en" sz="1800">
                <a:solidFill>
                  <a:schemeClr val="dk1"/>
                </a:solidFill>
                <a:latin typeface="Times New Roman"/>
                <a:ea typeface="Times New Roman"/>
                <a:cs typeface="Times New Roman"/>
                <a:sym typeface="Times New Roman"/>
              </a:rPr>
              <a:t> Each chapter shall require student candidates to participate in activities recommended or approved by the chapter officers to assess exemplary character or foster a spirit of liberal culture . . .				</a:t>
            </a:r>
          </a:p>
          <a:p>
            <a:pPr indent="457200">
              <a:buNone/>
            </a:pPr>
            <a:r>
              <a:rPr lang="en" sz="1800">
                <a:solidFill>
                  <a:schemeClr val="dk1"/>
                </a:solidFill>
                <a:latin typeface="Times New Roman"/>
                <a:ea typeface="Times New Roman"/>
                <a:cs typeface="Times New Roman"/>
                <a:sym typeface="Times New Roman"/>
              </a:rPr>
              <a:t>(b) If a candidate objects to the required duties and the chapter cannot resolve the objection, the candidate may appeal to the chapter’s Advisory Board . . . </a:t>
            </a:r>
            <a:r>
              <a:rPr lang="en" sz="1800">
                <a:solidFill>
                  <a:schemeClr val="dk1"/>
                </a:solidFill>
              </a:rPr>
              <a:t> </a:t>
            </a:r>
          </a:p>
          <a:p>
            <a:pPr marL="457200" indent="-228600"/>
            <a:r>
              <a:rPr lang="en"/>
              <a:t>Constitution’s article subsection contained a format error</a:t>
            </a:r>
            <a:r>
              <a:rPr lang="en" sz="1100">
                <a:solidFill>
                  <a:schemeClr val="dk1"/>
                </a:solidFill>
              </a:rPr>
              <a:t>				</a:t>
            </a:r>
          </a:p>
          <a:p>
            <a:pPr>
              <a:buNone/>
            </a:pPr>
            <a:r>
              <a:rPr lang="en" sz="1100">
                <a:solidFill>
                  <a:schemeClr val="dk1"/>
                </a:solidFill>
              </a:rPr>
              <a:t>			</a:t>
            </a:r>
          </a:p>
          <a:p>
            <a:pPr>
              <a:buNone/>
            </a:pPr>
            <a:r>
              <a:rPr lang="en" sz="1100">
                <a:solidFill>
                  <a:schemeClr val="dk1"/>
                </a:solidFill>
              </a:rPr>
              <a:t>		</a:t>
            </a:r>
          </a:p>
          <a:p>
            <a:pPr>
              <a:buNone/>
            </a:pPr>
            <a:endParaRPr sz="1400">
              <a:solidFill>
                <a:schemeClr val="dk1"/>
              </a:solidFill>
            </a:endParaRPr>
          </a:p>
          <a:p>
            <a:pPr>
              <a:buNone/>
            </a:pPr>
            <a:endParaRPr sz="1400">
              <a:solidFill>
                <a:schemeClr val="dk1"/>
              </a:solidFill>
            </a:endParaRPr>
          </a:p>
          <a:p>
            <a:pPr>
              <a:buNone/>
            </a:pPr>
            <a:r>
              <a:rPr lang="en" sz="1100">
                <a:solidFill>
                  <a:schemeClr val="dk1"/>
                </a:solidFill>
              </a:rPr>
              <a:t>					</a:t>
            </a:r>
          </a:p>
          <a:p>
            <a:pPr>
              <a:buNone/>
            </a:pPr>
            <a:r>
              <a:rPr lang="en" sz="1100">
                <a:solidFill>
                  <a:schemeClr val="dk1"/>
                </a:solidFill>
              </a:rPr>
              <a:t>				</a:t>
            </a:r>
          </a:p>
          <a:p>
            <a:pPr>
              <a:buNone/>
            </a:pPr>
            <a:r>
              <a:rPr lang="en" sz="1100">
                <a:solidFill>
                  <a:schemeClr val="dk1"/>
                </a:solidFill>
              </a:rPr>
              <a:t>			</a:t>
            </a:r>
          </a:p>
          <a:p>
            <a:pPr>
              <a:buNone/>
            </a:pPr>
            <a:r>
              <a:rPr lang="en" sz="1100">
                <a:solidFill>
                  <a:schemeClr val="dk1"/>
                </a:solidFill>
              </a:rPr>
              <a:t>		</a:t>
            </a:r>
          </a:p>
          <a:p>
            <a:pPr>
              <a:buClr>
                <a:schemeClr val="dk1"/>
              </a:buClr>
              <a:buSzPct val="122222"/>
              <a:buNone/>
            </a:pPr>
            <a:endParaRPr sz="900">
              <a:solidFill>
                <a:schemeClr val="dk1"/>
              </a:solidFill>
            </a:endParaRPr>
          </a:p>
          <a:p>
            <a:pPr>
              <a:buClr>
                <a:schemeClr val="dk1"/>
              </a:buClr>
              <a:buNone/>
            </a:pPr>
            <a:r>
              <a:rPr lang="en" sz="1100">
                <a:solidFill>
                  <a:schemeClr val="dk1"/>
                </a:solidFill>
              </a:rPr>
              <a:t>					</a:t>
            </a:r>
          </a:p>
          <a:p>
            <a:pPr>
              <a:buClr>
                <a:schemeClr val="dk1"/>
              </a:buClr>
              <a:buNone/>
            </a:pPr>
            <a:r>
              <a:rPr lang="en" sz="1100">
                <a:solidFill>
                  <a:schemeClr val="dk1"/>
                </a:solidFill>
              </a:rPr>
              <a:t>				</a:t>
            </a:r>
          </a:p>
          <a:p>
            <a:pPr>
              <a:buClr>
                <a:schemeClr val="dk1"/>
              </a:buClr>
              <a:buNone/>
            </a:pPr>
            <a:r>
              <a:rPr lang="en" sz="1100">
                <a:solidFill>
                  <a:schemeClr val="dk1"/>
                </a:solidFill>
              </a:rPr>
              <a:t>			</a:t>
            </a:r>
          </a:p>
          <a:p>
            <a:pPr>
              <a:buClr>
                <a:schemeClr val="dk1"/>
              </a:buClr>
              <a:buNone/>
            </a:pPr>
            <a:r>
              <a:rPr lang="en" sz="1100">
                <a:solidFill>
                  <a:schemeClr val="dk1"/>
                </a:solidFill>
              </a:rPr>
              <a:t>		</a:t>
            </a:r>
          </a:p>
          <a:p>
            <a:pPr>
              <a:buNone/>
            </a:pPr>
            <a:endParaRPr/>
          </a:p>
        </p:txBody>
      </p:sp>
    </p:spTree>
    <p:extLst>
      <p:ext uri="{BB962C8B-B14F-4D97-AF65-F5344CB8AC3E}">
        <p14:creationId xmlns:p14="http://schemas.microsoft.com/office/powerpoint/2010/main" val="1889586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pPr>
              <a:buSzPct val="39285"/>
            </a:pPr>
            <a:r>
              <a:rPr lang="en"/>
              <a:t>Article III - Election to Membership (pg 13) </a:t>
            </a:r>
          </a:p>
          <a:p>
            <a:endParaRPr/>
          </a:p>
        </p:txBody>
      </p:sp>
      <p:sp>
        <p:nvSpPr>
          <p:cNvPr id="104" name="Shape 104"/>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Committee’s 2nd Proposed Change (pg 15):</a:t>
            </a:r>
          </a:p>
          <a:p>
            <a:pPr>
              <a:spcAft>
                <a:spcPts val="0"/>
              </a:spcAft>
              <a:buNone/>
            </a:pPr>
            <a:r>
              <a:rPr lang="en" sz="1800">
                <a:solidFill>
                  <a:srgbClr val="000000"/>
                </a:solidFill>
                <a:latin typeface="Times New Roman"/>
                <a:ea typeface="Times New Roman"/>
                <a:cs typeface="Times New Roman"/>
                <a:sym typeface="Times New Roman"/>
              </a:rPr>
              <a:t>SECTION 3. </a:t>
            </a:r>
            <a:r>
              <a:rPr lang="en" sz="1800" b="1">
                <a:solidFill>
                  <a:srgbClr val="000000"/>
                </a:solidFill>
                <a:latin typeface="Times New Roman"/>
                <a:ea typeface="Times New Roman"/>
                <a:cs typeface="Times New Roman"/>
                <a:sym typeface="Times New Roman"/>
              </a:rPr>
              <a:t>Election.</a:t>
            </a:r>
          </a:p>
          <a:p>
            <a:pPr indent="457200">
              <a:buNone/>
            </a:pPr>
            <a:r>
              <a:rPr lang="en" sz="1800">
                <a:solidFill>
                  <a:srgbClr val="000000"/>
                </a:solidFill>
                <a:latin typeface="Times New Roman"/>
                <a:ea typeface="Times New Roman"/>
                <a:cs typeface="Times New Roman"/>
                <a:sym typeface="Times New Roman"/>
              </a:rPr>
              <a:t>(b) (3) Candidates s</a:t>
            </a:r>
            <a:r>
              <a:rPr lang="en" sz="1800">
                <a:solidFill>
                  <a:schemeClr val="dk1"/>
                </a:solidFill>
                <a:latin typeface="Times New Roman"/>
                <a:ea typeface="Times New Roman"/>
                <a:cs typeface="Times New Roman"/>
                <a:sym typeface="Times New Roman"/>
              </a:rPr>
              <a:t>hall </a:t>
            </a:r>
            <a:r>
              <a:rPr lang="en" sz="1800" strike="sngStrike">
                <a:solidFill>
                  <a:srgbClr val="FF0000"/>
                </a:solidFill>
                <a:latin typeface="Times New Roman"/>
                <a:ea typeface="Times New Roman"/>
                <a:cs typeface="Times New Roman"/>
                <a:sym typeface="Times New Roman"/>
              </a:rPr>
              <a:t>only</a:t>
            </a:r>
            <a:r>
              <a:rPr lang="en" sz="1800">
                <a:solidFill>
                  <a:schemeClr val="dk1"/>
                </a:solidFill>
                <a:latin typeface="Times New Roman"/>
                <a:ea typeface="Times New Roman"/>
                <a:cs typeface="Times New Roman"/>
                <a:sym typeface="Times New Roman"/>
              </a:rPr>
              <a:t> be elected </a:t>
            </a:r>
            <a:r>
              <a:rPr lang="en" sz="1800" u="sng">
                <a:solidFill>
                  <a:srgbClr val="0000FF"/>
                </a:solidFill>
                <a:latin typeface="Times New Roman"/>
                <a:ea typeface="Times New Roman"/>
                <a:cs typeface="Times New Roman"/>
                <a:sym typeface="Times New Roman"/>
              </a:rPr>
              <a:t>only</a:t>
            </a:r>
            <a:r>
              <a:rPr lang="en" sz="1800">
                <a:solidFill>
                  <a:srgbClr val="0000FF"/>
                </a:solidFill>
                <a:latin typeface="Times New Roman"/>
                <a:ea typeface="Times New Roman"/>
                <a:cs typeface="Times New Roman"/>
                <a:sym typeface="Times New Roman"/>
              </a:rPr>
              <a:t> </a:t>
            </a:r>
            <a:r>
              <a:rPr lang="en" sz="1800">
                <a:solidFill>
                  <a:schemeClr val="dk1"/>
                </a:solidFill>
                <a:latin typeface="Times New Roman"/>
                <a:ea typeface="Times New Roman"/>
                <a:cs typeface="Times New Roman"/>
                <a:sym typeface="Times New Roman"/>
              </a:rPr>
              <a:t>by an affirmative vote of at least three-fourths of the active chapter membership eligible to vote thereon, who are present and voting affirmatively or negatively, except as provided for in Const. Art. II, Sec. 4(a)</a:t>
            </a:r>
          </a:p>
          <a:p>
            <a:pPr marL="457200" indent="-228600"/>
            <a:r>
              <a:rPr lang="en"/>
              <a:t>Clarification of wording</a:t>
            </a:r>
            <a:r>
              <a:rPr lang="en">
                <a:solidFill>
                  <a:schemeClr val="dk1"/>
                </a:solidFill>
              </a:rPr>
              <a:t> </a:t>
            </a:r>
          </a:p>
          <a:p>
            <a:pPr>
              <a:buClr>
                <a:schemeClr val="dk1"/>
              </a:buClr>
              <a:buNone/>
            </a:pPr>
            <a:r>
              <a:rPr lang="en" sz="1100">
                <a:solidFill>
                  <a:schemeClr val="dk1"/>
                </a:solidFill>
              </a:rPr>
              <a:t>					</a:t>
            </a:r>
          </a:p>
          <a:p>
            <a:pPr>
              <a:buClr>
                <a:schemeClr val="dk1"/>
              </a:buClr>
              <a:buNone/>
            </a:pPr>
            <a:r>
              <a:rPr lang="en" sz="1100">
                <a:solidFill>
                  <a:schemeClr val="dk1"/>
                </a:solidFill>
              </a:rPr>
              <a:t>				</a:t>
            </a:r>
          </a:p>
          <a:p>
            <a:pPr>
              <a:buClr>
                <a:schemeClr val="dk1"/>
              </a:buClr>
              <a:buNone/>
            </a:pPr>
            <a:r>
              <a:rPr lang="en" sz="1100">
                <a:solidFill>
                  <a:schemeClr val="dk1"/>
                </a:solidFill>
              </a:rPr>
              <a:t>			</a:t>
            </a:r>
          </a:p>
          <a:p>
            <a:pPr>
              <a:buClr>
                <a:schemeClr val="dk1"/>
              </a:buClr>
              <a:buNone/>
            </a:pPr>
            <a:r>
              <a:rPr lang="en" sz="1100">
                <a:solidFill>
                  <a:schemeClr val="dk1"/>
                </a:solidFill>
              </a:rPr>
              <a:t>		</a:t>
            </a:r>
          </a:p>
          <a:p>
            <a:pPr>
              <a:buNone/>
            </a:pPr>
            <a:endParaRPr/>
          </a:p>
        </p:txBody>
      </p:sp>
      <p:sp>
        <p:nvSpPr>
          <p:cNvPr id="105" name="Shape 105"/>
          <p:cNvSpPr/>
          <p:nvPr/>
        </p:nvSpPr>
        <p:spPr>
          <a:xfrm>
            <a:off x="8587275" y="945925"/>
            <a:ext cx="458100" cy="458100"/>
          </a:xfrm>
          <a:prstGeom prst="star4">
            <a:avLst>
              <a:gd name="adj" fmla="val 12500"/>
            </a:avLst>
          </a:prstGeom>
          <a:solidFill>
            <a:schemeClr val="lt2"/>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fontAlgn="auto">
              <a:spcBef>
                <a:spcPts val="0"/>
              </a:spcBef>
              <a:spcAft>
                <a:spcPts val="0"/>
              </a:spcAft>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162725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pPr>
              <a:buSzPct val="39285"/>
            </a:pPr>
            <a:r>
              <a:rPr lang="en"/>
              <a:t>Article III - Election to Membership (pg 13) </a:t>
            </a:r>
          </a:p>
          <a:p>
            <a:endParaRPr/>
          </a:p>
        </p:txBody>
      </p:sp>
      <p:sp>
        <p:nvSpPr>
          <p:cNvPr id="111" name="Shape 111"/>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spcAft>
                <a:spcPts val="0"/>
              </a:spcAft>
            </a:pPr>
            <a:r>
              <a:rPr lang="en" dirty="0"/>
              <a:t>Committee’s 3rd Proposed Change (pg 17):</a:t>
            </a:r>
            <a:r>
              <a:rPr lang="en" sz="1100" dirty="0">
                <a:solidFill>
                  <a:schemeClr val="dk1"/>
                </a:solidFill>
              </a:rPr>
              <a:t>					</a:t>
            </a:r>
          </a:p>
          <a:p>
            <a:pPr>
              <a:spcAft>
                <a:spcPts val="0"/>
              </a:spcAft>
              <a:buNone/>
            </a:pPr>
            <a:r>
              <a:rPr lang="en" sz="1800" dirty="0">
                <a:solidFill>
                  <a:schemeClr val="dk1"/>
                </a:solidFill>
                <a:latin typeface="Times New Roman"/>
                <a:ea typeface="Times New Roman"/>
                <a:cs typeface="Times New Roman"/>
                <a:sym typeface="Times New Roman"/>
              </a:rPr>
              <a:t>SECTION 7.</a:t>
            </a:r>
            <a:r>
              <a:rPr lang="en" sz="1800" b="1" dirty="0">
                <a:solidFill>
                  <a:schemeClr val="dk1"/>
                </a:solidFill>
                <a:latin typeface="Times New Roman"/>
                <a:ea typeface="Times New Roman"/>
                <a:cs typeface="Times New Roman"/>
                <a:sym typeface="Times New Roman"/>
              </a:rPr>
              <a:t> Financial Inability. </a:t>
            </a:r>
            <a:r>
              <a:rPr lang="en" sz="1800" dirty="0">
                <a:solidFill>
                  <a:schemeClr val="dk1"/>
                </a:solidFill>
                <a:latin typeface="Times New Roman"/>
                <a:ea typeface="Times New Roman"/>
                <a:cs typeface="Times New Roman"/>
                <a:sym typeface="Times New Roman"/>
              </a:rPr>
              <a:t>Whenever a student pleads financial inability to accept membership, the Advisory Board shall be notified, and if the Advisory Board establishes that a refusal is solely for financial reasons, the facts shall be communicated to Headquarters. The chapter may initiate such a</a:t>
            </a:r>
            <a:r>
              <a:rPr lang="en" sz="1800" u="sng" dirty="0">
                <a:solidFill>
                  <a:srgbClr val="0000FF"/>
                </a:solidFill>
                <a:latin typeface="Times New Roman"/>
                <a:ea typeface="Times New Roman"/>
                <a:cs typeface="Times New Roman"/>
                <a:sym typeface="Times New Roman"/>
              </a:rPr>
              <a:t>n</a:t>
            </a:r>
            <a:r>
              <a:rPr lang="en" sz="1800" dirty="0">
                <a:solidFill>
                  <a:schemeClr val="dk1"/>
                </a:solidFill>
                <a:latin typeface="Times New Roman"/>
                <a:ea typeface="Times New Roman"/>
                <a:cs typeface="Times New Roman"/>
                <a:sym typeface="Times New Roman"/>
              </a:rPr>
              <a:t> </a:t>
            </a:r>
            <a:r>
              <a:rPr lang="en" sz="1800" strike="sngStrike" dirty="0">
                <a:solidFill>
                  <a:srgbClr val="FF0000"/>
                </a:solidFill>
                <a:latin typeface="Times New Roman"/>
                <a:ea typeface="Times New Roman"/>
                <a:cs typeface="Times New Roman"/>
                <a:sym typeface="Times New Roman"/>
              </a:rPr>
              <a:t>candidate</a:t>
            </a:r>
            <a:r>
              <a:rPr lang="en" sz="1800" dirty="0">
                <a:solidFill>
                  <a:schemeClr val="dk1"/>
                </a:solidFill>
                <a:latin typeface="Times New Roman"/>
                <a:ea typeface="Times New Roman"/>
                <a:cs typeface="Times New Roman"/>
                <a:sym typeface="Times New Roman"/>
              </a:rPr>
              <a:t> </a:t>
            </a:r>
            <a:r>
              <a:rPr lang="en" sz="1800" u="sng" dirty="0">
                <a:solidFill>
                  <a:srgbClr val="0000FF"/>
                </a:solidFill>
                <a:latin typeface="Times New Roman"/>
                <a:ea typeface="Times New Roman"/>
                <a:cs typeface="Times New Roman"/>
                <a:sym typeface="Times New Roman"/>
              </a:rPr>
              <a:t>electee</a:t>
            </a:r>
            <a:r>
              <a:rPr lang="en" sz="1800" dirty="0">
                <a:solidFill>
                  <a:srgbClr val="0000FF"/>
                </a:solidFill>
                <a:latin typeface="Times New Roman"/>
                <a:ea typeface="Times New Roman"/>
                <a:cs typeface="Times New Roman"/>
                <a:sym typeface="Times New Roman"/>
              </a:rPr>
              <a:t> </a:t>
            </a:r>
            <a:r>
              <a:rPr lang="en" sz="1800" dirty="0">
                <a:solidFill>
                  <a:schemeClr val="dk1"/>
                </a:solidFill>
                <a:latin typeface="Times New Roman"/>
                <a:ea typeface="Times New Roman"/>
                <a:cs typeface="Times New Roman"/>
                <a:sym typeface="Times New Roman"/>
              </a:rPr>
              <a:t>at any time within five years of election.	</a:t>
            </a:r>
            <a:r>
              <a:rPr lang="en" sz="1100" dirty="0">
                <a:solidFill>
                  <a:schemeClr val="dk1"/>
                </a:solidFill>
              </a:rPr>
              <a:t>				</a:t>
            </a:r>
          </a:p>
          <a:p>
            <a:pPr marL="457200" indent="-228600">
              <a:spcAft>
                <a:spcPts val="0"/>
              </a:spcAft>
            </a:pPr>
            <a:r>
              <a:rPr lang="en" dirty="0"/>
              <a:t>It is only possible to initiate an electee, not a candidate.</a:t>
            </a:r>
          </a:p>
          <a:p>
            <a:pPr marL="914400" lvl="1" indent="-228600">
              <a:spcAft>
                <a:spcPts val="0"/>
              </a:spcAft>
            </a:pPr>
            <a:r>
              <a:rPr lang="en" dirty="0"/>
              <a:t>Candidate refers to a student who is eligible</a:t>
            </a:r>
          </a:p>
          <a:p>
            <a:pPr marL="914400" lvl="1" indent="-228600">
              <a:spcAft>
                <a:spcPts val="0"/>
              </a:spcAft>
            </a:pPr>
            <a:r>
              <a:rPr lang="en" dirty="0"/>
              <a:t>Electee refers to a candidate who has been accepted to initiate</a:t>
            </a:r>
          </a:p>
        </p:txBody>
      </p:sp>
    </p:spTree>
    <p:extLst>
      <p:ext uri="{BB962C8B-B14F-4D97-AF65-F5344CB8AC3E}">
        <p14:creationId xmlns:p14="http://schemas.microsoft.com/office/powerpoint/2010/main" val="881804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IV - Initiation (pg 18)   </a:t>
            </a:r>
          </a:p>
        </p:txBody>
      </p:sp>
      <p:sp>
        <p:nvSpPr>
          <p:cNvPr id="117" name="Shape 117"/>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Summary of major changes proposed by EC</a:t>
            </a:r>
          </a:p>
          <a:p>
            <a:pPr marL="914400" lvl="1" indent="-228600"/>
            <a:r>
              <a:rPr lang="en"/>
              <a:t>Relegated to Association Policy </a:t>
            </a:r>
          </a:p>
          <a:p>
            <a:pPr marL="1371600" lvl="2" indent="-228600"/>
            <a:r>
              <a:rPr lang="en"/>
              <a:t>Section 6.05. Records and Reports (pg 18) </a:t>
            </a:r>
          </a:p>
          <a:p>
            <a:pPr marL="914400" lvl="1" indent="-228600"/>
            <a:r>
              <a:rPr lang="en"/>
              <a:t>Initiation approval placed in own section for emphasis, allowing HQ to approve (pg 18)</a:t>
            </a:r>
          </a:p>
          <a:p>
            <a:pPr marL="1371600" lvl="2" indent="-228600"/>
            <a:r>
              <a:rPr lang="en"/>
              <a:t>Section 1. Approval </a:t>
            </a:r>
          </a:p>
          <a:p>
            <a:pPr marL="914400" lvl="1" indent="-228600"/>
            <a:r>
              <a:rPr lang="en"/>
              <a:t>Removal of Advisory Board approval for joint events between chapters (pg 18)</a:t>
            </a:r>
          </a:p>
          <a:p>
            <a:pPr marL="1371600" lvl="2" indent="-228600"/>
            <a:r>
              <a:rPr lang="en"/>
              <a:t>2017 Section 7.08. Joint Activities </a:t>
            </a:r>
          </a:p>
          <a:p>
            <a:pPr marL="457200">
              <a:buNone/>
            </a:pPr>
            <a:endParaRPr/>
          </a:p>
          <a:p>
            <a:pPr>
              <a:buNone/>
            </a:pPr>
            <a:endParaRPr/>
          </a:p>
        </p:txBody>
      </p:sp>
    </p:spTree>
    <p:extLst>
      <p:ext uri="{BB962C8B-B14F-4D97-AF65-F5344CB8AC3E}">
        <p14:creationId xmlns:p14="http://schemas.microsoft.com/office/powerpoint/2010/main" val="1498211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IV - Initiation (pg 19)</a:t>
            </a:r>
          </a:p>
        </p:txBody>
      </p:sp>
      <p:sp>
        <p:nvSpPr>
          <p:cNvPr id="123" name="Shape 123"/>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Committee’s Proposed Changes:</a:t>
            </a:r>
            <a:r>
              <a:rPr lang="en" sz="1100">
                <a:solidFill>
                  <a:schemeClr val="dk1"/>
                </a:solidFill>
              </a:rPr>
              <a:t>		</a:t>
            </a:r>
          </a:p>
          <a:p>
            <a:pPr>
              <a:lnSpc>
                <a:spcPct val="100000"/>
              </a:lnSpc>
              <a:buClr>
                <a:schemeClr val="dk1"/>
              </a:buClr>
              <a:buSzPct val="61111"/>
              <a:buNone/>
            </a:pPr>
            <a:r>
              <a:rPr lang="en" sz="1800">
                <a:solidFill>
                  <a:schemeClr val="dk1"/>
                </a:solidFill>
                <a:latin typeface="Times New Roman"/>
                <a:ea typeface="Times New Roman"/>
                <a:cs typeface="Times New Roman"/>
                <a:sym typeface="Times New Roman"/>
              </a:rPr>
              <a:t>SECTION 5. </a:t>
            </a:r>
            <a:r>
              <a:rPr lang="en" sz="1800" b="1">
                <a:solidFill>
                  <a:schemeClr val="dk1"/>
                </a:solidFill>
                <a:latin typeface="Times New Roman"/>
                <a:ea typeface="Times New Roman"/>
                <a:cs typeface="Times New Roman"/>
                <a:sym typeface="Times New Roman"/>
              </a:rPr>
              <a:t>Postponement.</a:t>
            </a:r>
            <a:r>
              <a:rPr lang="en" sz="1800">
                <a:solidFill>
                  <a:schemeClr val="dk1"/>
                </a:solidFill>
                <a:latin typeface="Times New Roman"/>
                <a:ea typeface="Times New Roman"/>
                <a:cs typeface="Times New Roman"/>
                <a:sym typeface="Times New Roman"/>
              </a:rPr>
              <a:t> </a:t>
            </a:r>
            <a:r>
              <a:rPr lang="en" sz="1800" u="sng">
                <a:solidFill>
                  <a:srgbClr val="0000FF"/>
                </a:solidFill>
                <a:latin typeface="Times New Roman"/>
                <a:ea typeface="Times New Roman"/>
                <a:cs typeface="Times New Roman"/>
                <a:sym typeface="Times New Roman"/>
              </a:rPr>
              <a:t>Any</a:t>
            </a:r>
            <a:r>
              <a:rPr lang="en" sz="1800">
                <a:solidFill>
                  <a:srgbClr val="0000FF"/>
                </a:solidFill>
                <a:latin typeface="Times New Roman"/>
                <a:ea typeface="Times New Roman"/>
                <a:cs typeface="Times New Roman"/>
                <a:sym typeface="Times New Roman"/>
              </a:rPr>
              <a:t> </a:t>
            </a:r>
            <a:r>
              <a:rPr lang="en" sz="1800" strike="sngStrike">
                <a:solidFill>
                  <a:srgbClr val="FF0000"/>
                </a:solidFill>
                <a:latin typeface="Times New Roman"/>
                <a:ea typeface="Times New Roman"/>
                <a:cs typeface="Times New Roman"/>
                <a:sym typeface="Times New Roman"/>
              </a:rPr>
              <a:t>P</a:t>
            </a:r>
            <a:r>
              <a:rPr lang="en" sz="1800" u="sng">
                <a:solidFill>
                  <a:srgbClr val="0000FF"/>
                </a:solidFill>
                <a:latin typeface="Times New Roman"/>
                <a:ea typeface="Times New Roman"/>
                <a:cs typeface="Times New Roman"/>
                <a:sym typeface="Times New Roman"/>
              </a:rPr>
              <a:t>p</a:t>
            </a:r>
            <a:r>
              <a:rPr lang="en" sz="1800">
                <a:solidFill>
                  <a:schemeClr val="dk1"/>
                </a:solidFill>
                <a:latin typeface="Times New Roman"/>
                <a:ea typeface="Times New Roman"/>
                <a:cs typeface="Times New Roman"/>
                <a:sym typeface="Times New Roman"/>
              </a:rPr>
              <a:t>ostponement of an electee’s initiation shall be approved by the Advisory Board.	</a:t>
            </a:r>
          </a:p>
          <a:p>
            <a:pPr marL="457200" indent="-228600">
              <a:lnSpc>
                <a:spcPct val="100000"/>
              </a:lnSpc>
              <a:buClr>
                <a:srgbClr val="434343"/>
              </a:buClr>
            </a:pPr>
            <a:r>
              <a:rPr lang="en">
                <a:solidFill>
                  <a:srgbClr val="434343"/>
                </a:solidFill>
              </a:rPr>
              <a:t>The addition of this word allows for clarification of the situation in which a postponement would occur</a:t>
            </a:r>
          </a:p>
        </p:txBody>
      </p:sp>
    </p:spTree>
    <p:extLst>
      <p:ext uri="{BB962C8B-B14F-4D97-AF65-F5344CB8AC3E}">
        <p14:creationId xmlns:p14="http://schemas.microsoft.com/office/powerpoint/2010/main" val="3136490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pPr>
              <a:buSzPct val="39285"/>
            </a:pPr>
            <a:r>
              <a:rPr lang="en"/>
              <a:t>Article IV - Committee’s Proposed Change (pg 19) </a:t>
            </a:r>
          </a:p>
          <a:p>
            <a:endParaRPr/>
          </a:p>
        </p:txBody>
      </p:sp>
      <p:sp>
        <p:nvSpPr>
          <p:cNvPr id="129" name="Shape 129"/>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a:lnSpc>
                <a:spcPct val="100000"/>
              </a:lnSpc>
              <a:spcAft>
                <a:spcPts val="0"/>
              </a:spcAft>
              <a:buNone/>
            </a:pPr>
            <a:r>
              <a:rPr lang="en" sz="1800">
                <a:solidFill>
                  <a:schemeClr val="dk1"/>
                </a:solidFill>
                <a:latin typeface="Times New Roman"/>
                <a:ea typeface="Times New Roman"/>
                <a:cs typeface="Times New Roman"/>
                <a:sym typeface="Times New Roman"/>
              </a:rPr>
              <a:t>SECTION 5. </a:t>
            </a:r>
            <a:r>
              <a:rPr lang="en" sz="1800" b="1">
                <a:solidFill>
                  <a:schemeClr val="dk1"/>
                </a:solidFill>
                <a:latin typeface="Times New Roman"/>
                <a:ea typeface="Times New Roman"/>
                <a:cs typeface="Times New Roman"/>
                <a:sym typeface="Times New Roman"/>
              </a:rPr>
              <a:t>Postponement.</a:t>
            </a:r>
          </a:p>
          <a:p>
            <a:pPr indent="457200">
              <a:lnSpc>
                <a:spcPct val="100000"/>
              </a:lnSpc>
              <a:buNone/>
            </a:pPr>
            <a:r>
              <a:rPr lang="en" sz="1800" u="sng">
                <a:solidFill>
                  <a:srgbClr val="0000FF"/>
                </a:solidFill>
                <a:latin typeface="Times New Roman"/>
                <a:ea typeface="Times New Roman"/>
                <a:cs typeface="Times New Roman"/>
                <a:sym typeface="Times New Roman"/>
              </a:rPr>
              <a:t>(c)</a:t>
            </a:r>
            <a:r>
              <a:rPr lang="en" sz="1800" u="sng">
                <a:solidFill>
                  <a:srgbClr val="38761D"/>
                </a:solidFill>
                <a:latin typeface="Times New Roman"/>
                <a:ea typeface="Times New Roman"/>
                <a:cs typeface="Times New Roman"/>
                <a:sym typeface="Times New Roman"/>
              </a:rPr>
              <a:t> </a:t>
            </a:r>
            <a:r>
              <a:rPr lang="en" sz="1800">
                <a:solidFill>
                  <a:srgbClr val="000000"/>
                </a:solidFill>
                <a:latin typeface="Times New Roman"/>
                <a:ea typeface="Times New Roman"/>
                <a:cs typeface="Times New Roman"/>
                <a:sym typeface="Times New Roman"/>
              </a:rPr>
              <a:t>An electee who becomes ineligible and whose initiation has not been postponed shall become eligible...</a:t>
            </a:r>
          </a:p>
          <a:p>
            <a:pPr marL="457200" indent="-228600">
              <a:lnSpc>
                <a:spcPct val="100000"/>
              </a:lnSpc>
              <a:buClr>
                <a:srgbClr val="434343"/>
              </a:buClr>
            </a:pPr>
            <a:r>
              <a:rPr lang="en">
                <a:solidFill>
                  <a:srgbClr val="434343"/>
                </a:solidFill>
              </a:rPr>
              <a:t>The final sentence of Article 4 Section 5 is an independent idea apart from its preceding sentence</a:t>
            </a:r>
          </a:p>
          <a:p>
            <a:pPr marL="914400" lvl="1" indent="-228600">
              <a:buClr>
                <a:srgbClr val="434343"/>
              </a:buClr>
            </a:pPr>
            <a:r>
              <a:rPr lang="en">
                <a:solidFill>
                  <a:srgbClr val="434343"/>
                </a:solidFill>
              </a:rPr>
              <a:t>It should be a stand-alone sub point</a:t>
            </a:r>
          </a:p>
          <a:p>
            <a:pPr>
              <a:buNone/>
            </a:pPr>
            <a:endParaRPr>
              <a:solidFill>
                <a:srgbClr val="000000"/>
              </a:solidFill>
            </a:endParaRPr>
          </a:p>
        </p:txBody>
      </p:sp>
    </p:spTree>
    <p:extLst>
      <p:ext uri="{BB962C8B-B14F-4D97-AF65-F5344CB8AC3E}">
        <p14:creationId xmlns:p14="http://schemas.microsoft.com/office/powerpoint/2010/main" val="3078071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V - Organization and Government (pg 19)</a:t>
            </a:r>
          </a:p>
        </p:txBody>
      </p:sp>
      <p:sp>
        <p:nvSpPr>
          <p:cNvPr id="135" name="Shape 135"/>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381000">
              <a:buFont typeface="Arial"/>
            </a:pPr>
            <a:r>
              <a:rPr lang="en"/>
              <a:t>Summary of major changes proposed by EC</a:t>
            </a:r>
          </a:p>
          <a:p>
            <a:pPr marL="914400" lvl="1" indent="-228600"/>
            <a:r>
              <a:rPr lang="en"/>
              <a:t>Reformatted word structure</a:t>
            </a:r>
          </a:p>
          <a:p>
            <a:pPr marL="914400" lvl="1" indent="-228600"/>
            <a:r>
              <a:rPr lang="en"/>
              <a:t>Added clarification on inactive chapters</a:t>
            </a:r>
          </a:p>
          <a:p>
            <a:pPr marL="914400" lvl="1" indent="-228600"/>
            <a:r>
              <a:rPr lang="en"/>
              <a:t>Removed unnecessary wording</a:t>
            </a:r>
          </a:p>
          <a:p>
            <a:pPr marL="457200" indent="-228600"/>
            <a:r>
              <a:rPr lang="en"/>
              <a:t>Committee’s proposed changes:</a:t>
            </a:r>
          </a:p>
          <a:p>
            <a:pPr marL="914400" lvl="1" indent="-228600"/>
            <a:r>
              <a:rPr lang="en"/>
              <a:t>No committee edits to this article</a:t>
            </a:r>
          </a:p>
        </p:txBody>
      </p:sp>
    </p:spTree>
    <p:extLst>
      <p:ext uri="{BB962C8B-B14F-4D97-AF65-F5344CB8AC3E}">
        <p14:creationId xmlns:p14="http://schemas.microsoft.com/office/powerpoint/2010/main" val="161427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VI - Collegiate Chapter Establishment (pg 20)</a:t>
            </a:r>
          </a:p>
        </p:txBody>
      </p:sp>
      <p:sp>
        <p:nvSpPr>
          <p:cNvPr id="141" name="Shape 141"/>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spcAft>
                <a:spcPts val="0"/>
              </a:spcAft>
            </a:pPr>
            <a:r>
              <a:rPr lang="en" dirty="0"/>
              <a:t>Summary of major changes proposed by EC</a:t>
            </a:r>
          </a:p>
          <a:p>
            <a:pPr marL="914400" lvl="1" indent="-228600">
              <a:spcAft>
                <a:spcPts val="0"/>
              </a:spcAft>
            </a:pPr>
            <a:r>
              <a:rPr lang="en" dirty="0"/>
              <a:t>Removed repeated accreditation requirements</a:t>
            </a:r>
          </a:p>
          <a:p>
            <a:pPr marL="914400" lvl="1" indent="-228600">
              <a:spcAft>
                <a:spcPts val="0"/>
              </a:spcAft>
            </a:pPr>
            <a:r>
              <a:rPr lang="en" dirty="0"/>
              <a:t>Modified unclear statements</a:t>
            </a:r>
          </a:p>
          <a:p>
            <a:pPr marL="914400" lvl="1" indent="-228600">
              <a:spcAft>
                <a:spcPts val="0"/>
              </a:spcAft>
            </a:pPr>
            <a:r>
              <a:rPr lang="en" dirty="0"/>
              <a:t>Added statement regarding petitions in clarification</a:t>
            </a:r>
          </a:p>
          <a:p>
            <a:pPr marL="914400" lvl="1" indent="-228600">
              <a:spcAft>
                <a:spcPts val="0"/>
              </a:spcAft>
            </a:pPr>
            <a:r>
              <a:rPr lang="en" dirty="0"/>
              <a:t>Reworded section on petitions</a:t>
            </a:r>
          </a:p>
          <a:p>
            <a:pPr marL="914400" lvl="1" indent="-228600">
              <a:spcAft>
                <a:spcPts val="0"/>
              </a:spcAft>
            </a:pPr>
            <a:r>
              <a:rPr lang="en" dirty="0"/>
              <a:t>Relegates inspection and installation details to policy document</a:t>
            </a:r>
          </a:p>
          <a:p>
            <a:pPr marL="457200" indent="-228600">
              <a:spcAft>
                <a:spcPts val="0"/>
              </a:spcAft>
            </a:pPr>
            <a:r>
              <a:rPr lang="en" dirty="0"/>
              <a:t>Committee’s proposed changes:</a:t>
            </a:r>
          </a:p>
          <a:p>
            <a:pPr marL="914400" lvl="1" indent="-228600">
              <a:spcAft>
                <a:spcPts val="0"/>
              </a:spcAft>
            </a:pPr>
            <a:r>
              <a:rPr lang="en" dirty="0"/>
              <a:t>Corrected reference typos</a:t>
            </a:r>
          </a:p>
          <a:p>
            <a:pPr marL="914400" lvl="1" indent="-228600">
              <a:spcAft>
                <a:spcPts val="0"/>
              </a:spcAft>
            </a:pPr>
            <a:r>
              <a:rPr lang="en" dirty="0"/>
              <a:t>Reworded a phrase</a:t>
            </a:r>
          </a:p>
        </p:txBody>
      </p:sp>
    </p:spTree>
    <p:extLst>
      <p:ext uri="{BB962C8B-B14F-4D97-AF65-F5344CB8AC3E}">
        <p14:creationId xmlns:p14="http://schemas.microsoft.com/office/powerpoint/2010/main" val="2938374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pPr>
              <a:buSzPct val="39285"/>
            </a:pPr>
            <a:r>
              <a:rPr lang="en"/>
              <a:t>Article VI - Collegiate Chapter Establishment (pg 21)</a:t>
            </a:r>
          </a:p>
          <a:p>
            <a:endParaRPr/>
          </a:p>
        </p:txBody>
      </p:sp>
      <p:sp>
        <p:nvSpPr>
          <p:cNvPr id="147" name="Shape 147"/>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Committee 1st Recommended Change</a:t>
            </a:r>
          </a:p>
          <a:p>
            <a:pPr>
              <a:spcAft>
                <a:spcPts val="0"/>
              </a:spcAft>
              <a:buNone/>
            </a:pPr>
            <a:r>
              <a:rPr lang="en" sz="1800">
                <a:solidFill>
                  <a:schemeClr val="dk1"/>
                </a:solidFill>
                <a:latin typeface="Times New Roman"/>
                <a:ea typeface="Times New Roman"/>
                <a:cs typeface="Times New Roman"/>
                <a:sym typeface="Times New Roman"/>
              </a:rPr>
              <a:t>SECTION 1. </a:t>
            </a:r>
            <a:r>
              <a:rPr lang="en" sz="1800" b="1">
                <a:solidFill>
                  <a:schemeClr val="dk1"/>
                </a:solidFill>
                <a:latin typeface="Times New Roman"/>
                <a:ea typeface="Times New Roman"/>
                <a:cs typeface="Times New Roman"/>
                <a:sym typeface="Times New Roman"/>
              </a:rPr>
              <a:t>Eligibility Requirements.</a:t>
            </a:r>
          </a:p>
          <a:p>
            <a:pPr>
              <a:buNone/>
            </a:pPr>
            <a:r>
              <a:rPr lang="en" sz="1800">
                <a:solidFill>
                  <a:schemeClr val="dk1"/>
                </a:solidFill>
                <a:latin typeface="Times New Roman"/>
                <a:ea typeface="Times New Roman"/>
                <a:cs typeface="Times New Roman"/>
                <a:sym typeface="Times New Roman"/>
              </a:rPr>
              <a:t>(a) (1) All or at least three of the institution’s undergraduate engineering programs meet the requirements of Const. Art. II, Sec. 1(a)</a:t>
            </a:r>
            <a:r>
              <a:rPr lang="en" sz="1800" u="sng">
                <a:solidFill>
                  <a:srgbClr val="0000FF"/>
                </a:solidFill>
                <a:latin typeface="Times New Roman"/>
                <a:ea typeface="Times New Roman"/>
                <a:cs typeface="Times New Roman"/>
                <a:sym typeface="Times New Roman"/>
              </a:rPr>
              <a:t>(1)</a:t>
            </a:r>
          </a:p>
          <a:p>
            <a:pPr>
              <a:buNone/>
            </a:pPr>
            <a:endParaRPr/>
          </a:p>
        </p:txBody>
      </p:sp>
    </p:spTree>
    <p:extLst>
      <p:ext uri="{BB962C8B-B14F-4D97-AF65-F5344CB8AC3E}">
        <p14:creationId xmlns:p14="http://schemas.microsoft.com/office/powerpoint/2010/main" val="3830506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Committee 2nd Recommended Change</a:t>
            </a:r>
          </a:p>
          <a:p>
            <a:pPr>
              <a:spcAft>
                <a:spcPts val="0"/>
              </a:spcAft>
              <a:buNone/>
            </a:pPr>
            <a:r>
              <a:rPr lang="en" sz="1800">
                <a:solidFill>
                  <a:srgbClr val="000000"/>
                </a:solidFill>
                <a:latin typeface="Times New Roman"/>
                <a:ea typeface="Times New Roman"/>
                <a:cs typeface="Times New Roman"/>
                <a:sym typeface="Times New Roman"/>
              </a:rPr>
              <a:t>SECTION 2. </a:t>
            </a:r>
            <a:r>
              <a:rPr lang="en" sz="1800" b="1">
                <a:solidFill>
                  <a:srgbClr val="000000"/>
                </a:solidFill>
                <a:latin typeface="Times New Roman"/>
                <a:ea typeface="Times New Roman"/>
                <a:cs typeface="Times New Roman"/>
                <a:sym typeface="Times New Roman"/>
              </a:rPr>
              <a:t>Petition for Chapter.</a:t>
            </a:r>
          </a:p>
          <a:p>
            <a:pPr>
              <a:buNone/>
            </a:pPr>
            <a:r>
              <a:rPr lang="en" sz="1800">
                <a:solidFill>
                  <a:srgbClr val="000000"/>
                </a:solidFill>
                <a:latin typeface="Times New Roman"/>
                <a:ea typeface="Times New Roman"/>
                <a:cs typeface="Times New Roman"/>
                <a:sym typeface="Times New Roman"/>
              </a:rPr>
              <a:t>(3) A statement </a:t>
            </a:r>
            <a:r>
              <a:rPr lang="en" sz="1800" strike="sngStrike">
                <a:solidFill>
                  <a:srgbClr val="FF0000"/>
                </a:solidFill>
                <a:latin typeface="Times New Roman"/>
                <a:ea typeface="Times New Roman"/>
                <a:cs typeface="Times New Roman"/>
                <a:sym typeface="Times New Roman"/>
              </a:rPr>
              <a:t>approving</a:t>
            </a:r>
            <a:r>
              <a:rPr lang="en" sz="1800">
                <a:solidFill>
                  <a:srgbClr val="FF0000"/>
                </a:solidFill>
                <a:latin typeface="Times New Roman"/>
                <a:ea typeface="Times New Roman"/>
                <a:cs typeface="Times New Roman"/>
                <a:sym typeface="Times New Roman"/>
              </a:rPr>
              <a:t> </a:t>
            </a:r>
            <a:r>
              <a:rPr lang="en" sz="1800">
                <a:solidFill>
                  <a:srgbClr val="0000FF"/>
                </a:solidFill>
                <a:latin typeface="Times New Roman"/>
                <a:ea typeface="Times New Roman"/>
                <a:cs typeface="Times New Roman"/>
                <a:sym typeface="Times New Roman"/>
              </a:rPr>
              <a:t>welcoming </a:t>
            </a:r>
            <a:r>
              <a:rPr lang="en" sz="1800">
                <a:solidFill>
                  <a:srgbClr val="000000"/>
                </a:solidFill>
                <a:latin typeface="Times New Roman"/>
                <a:ea typeface="Times New Roman"/>
                <a:cs typeface="Times New Roman"/>
                <a:sym typeface="Times New Roman"/>
              </a:rPr>
              <a:t>the chapter’s establishment by the institution’s administration.</a:t>
            </a:r>
          </a:p>
          <a:p>
            <a:pPr>
              <a:buNone/>
            </a:pPr>
            <a:r>
              <a:rPr lang="en" sz="1800">
                <a:solidFill>
                  <a:srgbClr val="000000"/>
                </a:solidFill>
                <a:latin typeface="Times New Roman"/>
                <a:ea typeface="Times New Roman"/>
                <a:cs typeface="Times New Roman"/>
                <a:sym typeface="Times New Roman"/>
              </a:rPr>
              <a:t>(4) A statement certified by the institution’s administration that each of the petitioners meets the eligibility requirements specified in Const. Art. </a:t>
            </a:r>
            <a:r>
              <a:rPr lang="en" sz="1800" strike="sngStrike">
                <a:solidFill>
                  <a:srgbClr val="FF0000"/>
                </a:solidFill>
                <a:latin typeface="Times New Roman"/>
                <a:ea typeface="Times New Roman"/>
                <a:cs typeface="Times New Roman"/>
                <a:sym typeface="Times New Roman"/>
              </a:rPr>
              <a:t>III</a:t>
            </a:r>
            <a:r>
              <a:rPr lang="en" sz="1800">
                <a:solidFill>
                  <a:srgbClr val="000000"/>
                </a:solidFill>
                <a:latin typeface="Times New Roman"/>
                <a:ea typeface="Times New Roman"/>
                <a:cs typeface="Times New Roman"/>
                <a:sym typeface="Times New Roman"/>
              </a:rPr>
              <a:t> </a:t>
            </a:r>
            <a:r>
              <a:rPr lang="en" sz="1800">
                <a:solidFill>
                  <a:srgbClr val="0000FF"/>
                </a:solidFill>
                <a:latin typeface="Times New Roman"/>
                <a:ea typeface="Times New Roman"/>
                <a:cs typeface="Times New Roman"/>
                <a:sym typeface="Times New Roman"/>
              </a:rPr>
              <a:t>II</a:t>
            </a:r>
            <a:r>
              <a:rPr lang="en" sz="1800">
                <a:solidFill>
                  <a:srgbClr val="000000"/>
                </a:solidFill>
                <a:latin typeface="Times New Roman"/>
                <a:ea typeface="Times New Roman"/>
                <a:cs typeface="Times New Roman"/>
                <a:sym typeface="Times New Roman"/>
              </a:rPr>
              <a:t>.</a:t>
            </a:r>
          </a:p>
        </p:txBody>
      </p:sp>
      <p:sp>
        <p:nvSpPr>
          <p:cNvPr id="153" name="Shape 153"/>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VI - Collegiate Chapter Establishment (pg 21)</a:t>
            </a:r>
          </a:p>
        </p:txBody>
      </p:sp>
      <p:sp>
        <p:nvSpPr>
          <p:cNvPr id="154" name="Shape 154"/>
          <p:cNvSpPr/>
          <p:nvPr/>
        </p:nvSpPr>
        <p:spPr>
          <a:xfrm>
            <a:off x="8587275" y="945925"/>
            <a:ext cx="458100" cy="458100"/>
          </a:xfrm>
          <a:prstGeom prst="star4">
            <a:avLst>
              <a:gd name="adj" fmla="val 12500"/>
            </a:avLst>
          </a:prstGeom>
          <a:solidFill>
            <a:schemeClr val="lt2"/>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fontAlgn="auto">
              <a:spcBef>
                <a:spcPts val="0"/>
              </a:spcBef>
              <a:spcAft>
                <a:spcPts val="0"/>
              </a:spcAft>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368779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pPr>
              <a:buSzPct val="39285"/>
            </a:pPr>
            <a:r>
              <a:rPr lang="en"/>
              <a:t>Article VII - Collegiate Chapters (pg 23)</a:t>
            </a:r>
          </a:p>
          <a:p>
            <a:endParaRPr/>
          </a:p>
        </p:txBody>
      </p:sp>
      <p:sp>
        <p:nvSpPr>
          <p:cNvPr id="160" name="Shape 160"/>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dirty="0"/>
              <a:t>Summary of major changes proposed by EC</a:t>
            </a:r>
          </a:p>
          <a:p>
            <a:pPr marL="914400" lvl="1" indent="-228600"/>
            <a:r>
              <a:rPr lang="en" dirty="0"/>
              <a:t>Added clarification on inactive membership</a:t>
            </a:r>
          </a:p>
          <a:p>
            <a:pPr marL="914400" lvl="1" indent="-228600"/>
            <a:r>
              <a:rPr lang="en" dirty="0"/>
              <a:t>Removed information to be in chapter bylaws</a:t>
            </a:r>
          </a:p>
          <a:p>
            <a:pPr marL="914400" lvl="1" indent="-228600"/>
            <a:r>
              <a:rPr lang="en" dirty="0"/>
              <a:t>Relegates general procedures to documentation</a:t>
            </a:r>
          </a:p>
          <a:p>
            <a:pPr marL="914400" lvl="1" indent="-228600"/>
            <a:r>
              <a:rPr lang="en" dirty="0"/>
              <a:t>Removed 5.01 (d) (pg 25), 7.07 (f) (pg 28)</a:t>
            </a:r>
          </a:p>
          <a:p>
            <a:pPr marL="914400" lvl="1" indent="-228600"/>
            <a:r>
              <a:rPr lang="en" dirty="0"/>
              <a:t>Referred to Robert’s Rules of Order</a:t>
            </a:r>
          </a:p>
          <a:p>
            <a:pPr marL="457200" indent="-228600"/>
            <a:r>
              <a:rPr lang="en" dirty="0"/>
              <a:t>Committee’s proposed changes:</a:t>
            </a:r>
          </a:p>
          <a:p>
            <a:pPr marL="914400" lvl="1" indent="-228600"/>
            <a:r>
              <a:rPr lang="en" dirty="0"/>
              <a:t>No committee changes made</a:t>
            </a:r>
          </a:p>
        </p:txBody>
      </p:sp>
    </p:spTree>
    <p:extLst>
      <p:ext uri="{BB962C8B-B14F-4D97-AF65-F5344CB8AC3E}">
        <p14:creationId xmlns:p14="http://schemas.microsoft.com/office/powerpoint/2010/main" val="948420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pPr>
              <a:buSzPct val="39285"/>
            </a:pPr>
            <a:r>
              <a:rPr lang="en"/>
              <a:t>Article VIII - Alumni Chapters (pg 30)</a:t>
            </a:r>
          </a:p>
          <a:p>
            <a:endParaRPr/>
          </a:p>
        </p:txBody>
      </p:sp>
      <p:sp>
        <p:nvSpPr>
          <p:cNvPr id="166" name="Shape 166"/>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Summary of major changes proposed by EC</a:t>
            </a:r>
          </a:p>
          <a:p>
            <a:pPr marL="914400" lvl="1" indent="-228600"/>
            <a:r>
              <a:rPr lang="en"/>
              <a:t>Section 3 removed from documentation</a:t>
            </a:r>
          </a:p>
          <a:p>
            <a:pPr marL="457200" indent="-228600"/>
            <a:r>
              <a:rPr lang="en"/>
              <a:t>Committee’s proposed changes:</a:t>
            </a:r>
          </a:p>
          <a:p>
            <a:pPr marL="914400" lvl="1" indent="-228600"/>
            <a:r>
              <a:rPr lang="en"/>
              <a:t>No committee changes made</a:t>
            </a:r>
          </a:p>
        </p:txBody>
      </p:sp>
    </p:spTree>
    <p:extLst>
      <p:ext uri="{BB962C8B-B14F-4D97-AF65-F5344CB8AC3E}">
        <p14:creationId xmlns:p14="http://schemas.microsoft.com/office/powerpoint/2010/main" val="1157932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IX - The Convention (pg 31) </a:t>
            </a:r>
          </a:p>
        </p:txBody>
      </p:sp>
      <p:sp>
        <p:nvSpPr>
          <p:cNvPr id="172" name="Shape 172"/>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Summary of major changes proposed by EC</a:t>
            </a:r>
          </a:p>
          <a:p>
            <a:pPr marL="914400" lvl="1" indent="-228600"/>
            <a:r>
              <a:rPr lang="en"/>
              <a:t>Section 1.02 (d)-(g) relegated to different section (pg 32)</a:t>
            </a:r>
          </a:p>
          <a:p>
            <a:pPr marL="914400" lvl="1" indent="-228600"/>
            <a:r>
              <a:rPr lang="en"/>
              <a:t>Relegates Section 1.03, 1.05, 1.06 to Policy documentation (pg 33)</a:t>
            </a:r>
          </a:p>
          <a:p>
            <a:pPr marL="457200" indent="-228600"/>
            <a:r>
              <a:rPr lang="en"/>
              <a:t>Committee’s proposed changes:</a:t>
            </a:r>
          </a:p>
          <a:p>
            <a:pPr marL="914400" lvl="1" indent="-228600"/>
            <a:r>
              <a:rPr lang="en"/>
              <a:t>No committee changes made</a:t>
            </a:r>
          </a:p>
        </p:txBody>
      </p:sp>
    </p:spTree>
    <p:extLst>
      <p:ext uri="{BB962C8B-B14F-4D97-AF65-F5344CB8AC3E}">
        <p14:creationId xmlns:p14="http://schemas.microsoft.com/office/powerpoint/2010/main" val="2459534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pPr>
              <a:buSzPct val="39285"/>
            </a:pPr>
            <a:r>
              <a:rPr lang="en"/>
              <a:t>Article X - The Executive Council (pg 34)</a:t>
            </a:r>
          </a:p>
          <a:p>
            <a:endParaRPr/>
          </a:p>
        </p:txBody>
      </p:sp>
      <p:sp>
        <p:nvSpPr>
          <p:cNvPr id="178" name="Shape 178"/>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Summary of major changes proposed by EC</a:t>
            </a:r>
          </a:p>
          <a:p>
            <a:pPr marL="914400" lvl="1" indent="-228600"/>
            <a:r>
              <a:rPr lang="en"/>
              <a:t>Section 1, defines structure of executive council (pg 34)</a:t>
            </a:r>
          </a:p>
          <a:p>
            <a:pPr marL="914400" lvl="1" indent="-228600"/>
            <a:r>
              <a:rPr lang="en"/>
              <a:t>Section 4, states time frame for officer election cycle (pg 35)</a:t>
            </a:r>
          </a:p>
          <a:p>
            <a:pPr marL="914400" lvl="1" indent="-228600"/>
            <a:r>
              <a:rPr lang="en"/>
              <a:t>Relegates to Policy document</a:t>
            </a:r>
          </a:p>
          <a:p>
            <a:pPr marL="1371600" lvl="2" indent="-228600"/>
            <a:r>
              <a:rPr lang="en"/>
              <a:t>Section 1 (b), (c) (pg 36)</a:t>
            </a:r>
          </a:p>
          <a:p>
            <a:pPr marL="1371600" lvl="2" indent="-228600"/>
            <a:r>
              <a:rPr lang="en"/>
              <a:t>Section 9.03 (pg 37)</a:t>
            </a:r>
          </a:p>
          <a:p>
            <a:pPr marL="1371600" lvl="2" indent="-228600"/>
            <a:r>
              <a:rPr lang="en"/>
              <a:t>Section 9.03 (j) (pg 37)</a:t>
            </a:r>
          </a:p>
          <a:p>
            <a:pPr marL="457200" indent="-228600"/>
            <a:r>
              <a:rPr lang="en"/>
              <a:t>Committee’s proposed changes:</a:t>
            </a:r>
          </a:p>
          <a:p>
            <a:pPr marL="914400" lvl="1" indent="-228600"/>
            <a:r>
              <a:rPr lang="en"/>
              <a:t>No committee changes made</a:t>
            </a:r>
          </a:p>
        </p:txBody>
      </p:sp>
    </p:spTree>
    <p:extLst>
      <p:ext uri="{BB962C8B-B14F-4D97-AF65-F5344CB8AC3E}">
        <p14:creationId xmlns:p14="http://schemas.microsoft.com/office/powerpoint/2010/main" val="1567686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311700" y="1121075"/>
            <a:ext cx="8748600" cy="572700"/>
          </a:xfrm>
          <a:prstGeom prst="rect">
            <a:avLst/>
          </a:prstGeom>
        </p:spPr>
        <p:txBody>
          <a:bodyPr wrap="square" lIns="91425" tIns="91425" rIns="91425" bIns="91425" anchor="t" anchorCtr="0">
            <a:noAutofit/>
          </a:bodyPr>
          <a:lstStyle/>
          <a:p>
            <a:r>
              <a:rPr lang="en" sz="2400" dirty="0"/>
              <a:t>Article XI - Association Officers, Directors, and Officials (pg 38)</a:t>
            </a:r>
          </a:p>
        </p:txBody>
      </p:sp>
      <p:sp>
        <p:nvSpPr>
          <p:cNvPr id="184" name="Shape 184"/>
          <p:cNvSpPr txBox="1">
            <a:spLocks noGrp="1"/>
          </p:cNvSpPr>
          <p:nvPr>
            <p:ph type="body" idx="1"/>
          </p:nvPr>
        </p:nvSpPr>
        <p:spPr>
          <a:xfrm>
            <a:off x="311700" y="1704925"/>
            <a:ext cx="8520600" cy="5076876"/>
          </a:xfrm>
          <a:prstGeom prst="rect">
            <a:avLst/>
          </a:prstGeom>
        </p:spPr>
        <p:txBody>
          <a:bodyPr wrap="square" lIns="91425" tIns="91425" rIns="91425" bIns="91425" anchor="t" anchorCtr="0">
            <a:noAutofit/>
          </a:bodyPr>
          <a:lstStyle/>
          <a:p>
            <a:pPr marL="457200" indent="-228600">
              <a:spcAft>
                <a:spcPts val="1000"/>
              </a:spcAft>
            </a:pPr>
            <a:r>
              <a:rPr lang="en" dirty="0"/>
              <a:t>Summary of major changes proposed by EC</a:t>
            </a:r>
          </a:p>
          <a:p>
            <a:pPr marL="914400" lvl="1" indent="-228600">
              <a:spcAft>
                <a:spcPts val="1000"/>
              </a:spcAft>
            </a:pPr>
            <a:r>
              <a:rPr lang="en" dirty="0"/>
              <a:t>Addition of Section 3 (f) allowing for additional duties to be added to Council Officers by the Convention or the President</a:t>
            </a:r>
          </a:p>
          <a:p>
            <a:pPr marL="914400" lvl="1" indent="-228600">
              <a:spcAft>
                <a:spcPts val="1000"/>
              </a:spcAft>
            </a:pPr>
            <a:r>
              <a:rPr lang="en" dirty="0"/>
              <a:t>Addition of Section 10 that the Trust Advisory Committee size may be set by the Council</a:t>
            </a:r>
          </a:p>
          <a:p>
            <a:pPr marL="914400" lvl="1" indent="-228600">
              <a:spcAft>
                <a:spcPts val="1000"/>
              </a:spcAft>
            </a:pPr>
            <a:r>
              <a:rPr lang="en" dirty="0"/>
              <a:t>Sections moved to Association Policy</a:t>
            </a:r>
          </a:p>
          <a:p>
            <a:pPr marL="1371600" lvl="2" indent="-228600">
              <a:spcAft>
                <a:spcPts val="1000"/>
              </a:spcAft>
            </a:pPr>
            <a:r>
              <a:rPr lang="en" dirty="0"/>
              <a:t>Section 3.01 (pg 39)</a:t>
            </a:r>
          </a:p>
          <a:p>
            <a:pPr marL="1371600" lvl="2" indent="-228600">
              <a:spcAft>
                <a:spcPts val="1000"/>
              </a:spcAft>
            </a:pPr>
            <a:r>
              <a:rPr lang="en" dirty="0"/>
              <a:t>Section 3.05 (4) (pg 41)</a:t>
            </a:r>
          </a:p>
          <a:p>
            <a:pPr marL="1371600" lvl="2" indent="-228600">
              <a:spcAft>
                <a:spcPts val="1000"/>
              </a:spcAft>
            </a:pPr>
            <a:r>
              <a:rPr lang="en" dirty="0"/>
              <a:t>Section 3.03 (1) second half (pg 42)</a:t>
            </a:r>
          </a:p>
          <a:p>
            <a:pPr marL="914400" lvl="1" indent="-228600">
              <a:spcAft>
                <a:spcPts val="1000"/>
              </a:spcAft>
            </a:pPr>
            <a:r>
              <a:rPr lang="en" dirty="0"/>
              <a:t>Section 4 removed due to presence in Articles of Incorporation (pg 44)</a:t>
            </a:r>
          </a:p>
          <a:p>
            <a:pPr marL="457200" indent="-228600">
              <a:spcAft>
                <a:spcPts val="1000"/>
              </a:spcAft>
            </a:pPr>
            <a:r>
              <a:rPr lang="en" dirty="0"/>
              <a:t>Committee’s proposed changes:</a:t>
            </a:r>
          </a:p>
          <a:p>
            <a:pPr marL="914400" lvl="1" indent="-228600">
              <a:spcAft>
                <a:spcPts val="1000"/>
              </a:spcAft>
            </a:pPr>
            <a:r>
              <a:rPr lang="en" dirty="0"/>
              <a:t>No committee changes made</a:t>
            </a:r>
          </a:p>
        </p:txBody>
      </p:sp>
    </p:spTree>
    <p:extLst>
      <p:ext uri="{BB962C8B-B14F-4D97-AF65-F5344CB8AC3E}">
        <p14:creationId xmlns:p14="http://schemas.microsoft.com/office/powerpoint/2010/main" val="3672696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XII - Charter Discipline (pg 44)</a:t>
            </a:r>
          </a:p>
        </p:txBody>
      </p:sp>
      <p:sp>
        <p:nvSpPr>
          <p:cNvPr id="190" name="Shape 190"/>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Summary of major changes proposed by EC</a:t>
            </a:r>
          </a:p>
          <a:p>
            <a:pPr marL="914400" lvl="1" indent="-228600"/>
            <a:r>
              <a:rPr lang="en"/>
              <a:t>Addition of Section 3 (b) clarifying procedures for removal of chapter probation (pg 45)</a:t>
            </a:r>
          </a:p>
          <a:p>
            <a:pPr marL="914400" lvl="1" indent="-228600">
              <a:buFont typeface="Arial"/>
            </a:pPr>
            <a:r>
              <a:rPr lang="en"/>
              <a:t>Clarification of wording</a:t>
            </a:r>
          </a:p>
          <a:p>
            <a:pPr marL="457200" indent="-228600"/>
            <a:r>
              <a:rPr lang="en"/>
              <a:t>Committee’s proposed changes:</a:t>
            </a:r>
          </a:p>
          <a:p>
            <a:pPr marL="914400" lvl="1" indent="-228600"/>
            <a:r>
              <a:rPr lang="en"/>
              <a:t>Article XII Section 3 (b)(1) (pg 45)</a:t>
            </a:r>
          </a:p>
          <a:p>
            <a:pPr marL="914400" lvl="1" indent="-228600"/>
            <a:r>
              <a:rPr lang="en"/>
              <a:t>Article XII Section 3 (c) (pg 45)</a:t>
            </a:r>
          </a:p>
        </p:txBody>
      </p:sp>
    </p:spTree>
    <p:extLst>
      <p:ext uri="{BB962C8B-B14F-4D97-AF65-F5344CB8AC3E}">
        <p14:creationId xmlns:p14="http://schemas.microsoft.com/office/powerpoint/2010/main" val="2749021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pPr>
              <a:buSzPct val="39285"/>
            </a:pPr>
            <a:r>
              <a:rPr lang="en"/>
              <a:t>Article XII - Chapter Discipline (pg 45)</a:t>
            </a:r>
          </a:p>
          <a:p>
            <a:pPr>
              <a:buSzPct val="39285"/>
            </a:pPr>
            <a:endParaRPr/>
          </a:p>
          <a:p>
            <a:endParaRPr/>
          </a:p>
        </p:txBody>
      </p:sp>
      <p:sp>
        <p:nvSpPr>
          <p:cNvPr id="196" name="Shape 196"/>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a:spcAft>
                <a:spcPts val="0"/>
              </a:spcAft>
              <a:buNone/>
            </a:pPr>
            <a:r>
              <a:rPr lang="en" sz="1800">
                <a:solidFill>
                  <a:srgbClr val="000000"/>
                </a:solidFill>
                <a:latin typeface="Times New Roman"/>
                <a:ea typeface="Times New Roman"/>
                <a:cs typeface="Times New Roman"/>
                <a:sym typeface="Times New Roman"/>
              </a:rPr>
              <a:t>SECTION 3. </a:t>
            </a:r>
            <a:r>
              <a:rPr lang="en" sz="1800" b="1">
                <a:solidFill>
                  <a:srgbClr val="000000"/>
                </a:solidFill>
                <a:latin typeface="Times New Roman"/>
                <a:ea typeface="Times New Roman"/>
                <a:cs typeface="Times New Roman"/>
                <a:sym typeface="Times New Roman"/>
              </a:rPr>
              <a:t>Probation and Charter Withdrawal.</a:t>
            </a:r>
          </a:p>
          <a:p>
            <a:pPr indent="387350">
              <a:buClr>
                <a:schemeClr val="dk1"/>
              </a:buClr>
              <a:buSzPct val="61111"/>
              <a:buNone/>
            </a:pPr>
            <a:r>
              <a:rPr lang="en" sz="1800">
                <a:solidFill>
                  <a:schemeClr val="dk1"/>
                </a:solidFill>
                <a:latin typeface="Times New Roman"/>
                <a:ea typeface="Times New Roman"/>
                <a:cs typeface="Times New Roman"/>
                <a:sym typeface="Times New Roman"/>
              </a:rPr>
              <a:t>(a) A chapter shall be automatically placed on probation </a:t>
            </a:r>
            <a:r>
              <a:rPr lang="en" sz="1800" u="sng">
                <a:solidFill>
                  <a:srgbClr val="0000FF"/>
                </a:solidFill>
                <a:latin typeface="Times New Roman"/>
                <a:ea typeface="Times New Roman"/>
                <a:cs typeface="Times New Roman"/>
                <a:sym typeface="Times New Roman"/>
              </a:rPr>
              <a:t>until the end of the next Convention</a:t>
            </a:r>
            <a:r>
              <a:rPr lang="en" sz="1800">
                <a:solidFill>
                  <a:schemeClr val="dk1"/>
                </a:solidFill>
                <a:latin typeface="Times New Roman"/>
                <a:ea typeface="Times New Roman"/>
                <a:cs typeface="Times New Roman"/>
                <a:sym typeface="Times New Roman"/>
              </a:rPr>
              <a:t>, subject to appeal to the Council when it: </a:t>
            </a:r>
          </a:p>
          <a:p>
            <a:pPr indent="457200">
              <a:buNone/>
            </a:pPr>
            <a:r>
              <a:rPr lang="en" sz="1800">
                <a:solidFill>
                  <a:srgbClr val="000000"/>
                </a:solidFill>
                <a:latin typeface="Times New Roman"/>
                <a:ea typeface="Times New Roman"/>
                <a:cs typeface="Times New Roman"/>
                <a:sym typeface="Times New Roman"/>
              </a:rPr>
              <a:t>(b) A chapter’s probation will continue until:</a:t>
            </a:r>
            <a:br>
              <a:rPr lang="en" sz="1800">
                <a:solidFill>
                  <a:srgbClr val="000000"/>
                </a:solidFill>
                <a:latin typeface="Times New Roman"/>
                <a:ea typeface="Times New Roman"/>
                <a:cs typeface="Times New Roman"/>
                <a:sym typeface="Times New Roman"/>
              </a:rPr>
            </a:br>
            <a:r>
              <a:rPr lang="en" sz="1800">
                <a:solidFill>
                  <a:srgbClr val="000000"/>
                </a:solidFill>
                <a:latin typeface="Times New Roman"/>
                <a:ea typeface="Times New Roman"/>
                <a:cs typeface="Times New Roman"/>
                <a:sym typeface="Times New Roman"/>
              </a:rPr>
              <a:t>		(1) action is taken </a:t>
            </a:r>
            <a:r>
              <a:rPr lang="en" sz="1800" strike="sngStrike">
                <a:solidFill>
                  <a:srgbClr val="FF0000"/>
                </a:solidFill>
                <a:latin typeface="Times New Roman"/>
                <a:ea typeface="Times New Roman"/>
                <a:cs typeface="Times New Roman"/>
                <a:sym typeface="Times New Roman"/>
              </a:rPr>
              <a:t>by the Convention</a:t>
            </a:r>
            <a:r>
              <a:rPr lang="en" sz="1800">
                <a:solidFill>
                  <a:srgbClr val="FF0000"/>
                </a:solidFill>
                <a:latin typeface="Times New Roman"/>
                <a:ea typeface="Times New Roman"/>
                <a:cs typeface="Times New Roman"/>
                <a:sym typeface="Times New Roman"/>
              </a:rPr>
              <a:t> </a:t>
            </a:r>
            <a:r>
              <a:rPr lang="en" sz="1800" u="sng">
                <a:solidFill>
                  <a:srgbClr val="0000FF"/>
                </a:solidFill>
                <a:latin typeface="Times New Roman"/>
                <a:ea typeface="Times New Roman"/>
                <a:cs typeface="Times New Roman"/>
                <a:sym typeface="Times New Roman"/>
              </a:rPr>
              <a:t>in accordance with Const. Art. XII, Sec. 3(c),</a:t>
            </a:r>
            <a:r>
              <a:rPr lang="en" sz="1800">
                <a:solidFill>
                  <a:srgbClr val="000000"/>
                </a:solidFill>
                <a:latin typeface="Times New Roman"/>
                <a:ea typeface="Times New Roman"/>
                <a:cs typeface="Times New Roman"/>
                <a:sym typeface="Times New Roman"/>
              </a:rPr>
              <a:t>following it being placed on probation under the provisions of Const. Art. XII, Sec.</a:t>
            </a:r>
            <a:r>
              <a:rPr lang="en" sz="1800" strike="sngStrike">
                <a:solidFill>
                  <a:srgbClr val="FF0000"/>
                </a:solidFill>
                <a:latin typeface="Times New Roman"/>
                <a:ea typeface="Times New Roman"/>
                <a:cs typeface="Times New Roman"/>
                <a:sym typeface="Times New Roman"/>
              </a:rPr>
              <a:t>2</a:t>
            </a:r>
            <a:r>
              <a:rPr lang="en" sz="1800">
                <a:solidFill>
                  <a:srgbClr val="FF0000"/>
                </a:solidFill>
                <a:latin typeface="Times New Roman"/>
                <a:ea typeface="Times New Roman"/>
                <a:cs typeface="Times New Roman"/>
                <a:sym typeface="Times New Roman"/>
              </a:rPr>
              <a:t> </a:t>
            </a:r>
            <a:r>
              <a:rPr lang="en" sz="1800" u="sng">
                <a:solidFill>
                  <a:srgbClr val="0000FF"/>
                </a:solidFill>
                <a:latin typeface="Times New Roman"/>
                <a:ea typeface="Times New Roman"/>
                <a:cs typeface="Times New Roman"/>
                <a:sym typeface="Times New Roman"/>
              </a:rPr>
              <a:t>3</a:t>
            </a:r>
            <a:r>
              <a:rPr lang="en" sz="1800">
                <a:solidFill>
                  <a:srgbClr val="000000"/>
                </a:solidFill>
                <a:latin typeface="Times New Roman"/>
                <a:ea typeface="Times New Roman"/>
                <a:cs typeface="Times New Roman"/>
                <a:sym typeface="Times New Roman"/>
              </a:rPr>
              <a:t>(a)(1) or</a:t>
            </a:r>
          </a:p>
          <a:p>
            <a:pPr>
              <a:buNone/>
            </a:pPr>
            <a:endParaRPr>
              <a:latin typeface="Times New Roman"/>
              <a:ea typeface="Times New Roman"/>
              <a:cs typeface="Times New Roman"/>
              <a:sym typeface="Times New Roman"/>
            </a:endParaRPr>
          </a:p>
        </p:txBody>
      </p:sp>
      <p:sp>
        <p:nvSpPr>
          <p:cNvPr id="197" name="Shape 197"/>
          <p:cNvSpPr/>
          <p:nvPr/>
        </p:nvSpPr>
        <p:spPr>
          <a:xfrm>
            <a:off x="8587275" y="945925"/>
            <a:ext cx="458100" cy="458100"/>
          </a:xfrm>
          <a:prstGeom prst="star4">
            <a:avLst>
              <a:gd name="adj" fmla="val 12500"/>
            </a:avLst>
          </a:prstGeom>
          <a:solidFill>
            <a:schemeClr val="lt2"/>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fontAlgn="auto">
              <a:spcBef>
                <a:spcPts val="0"/>
              </a:spcBef>
              <a:spcAft>
                <a:spcPts val="0"/>
              </a:spcAft>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761199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Shape 202"/>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pPr>
              <a:buSzPct val="39285"/>
            </a:pPr>
            <a:r>
              <a:rPr lang="en"/>
              <a:t>Article XII - Charter Discipline (pg 45)</a:t>
            </a:r>
          </a:p>
          <a:p>
            <a:pPr>
              <a:buSzPct val="39285"/>
            </a:pPr>
            <a:endParaRPr/>
          </a:p>
          <a:p>
            <a:endParaRPr/>
          </a:p>
          <a:p>
            <a:endParaRPr/>
          </a:p>
        </p:txBody>
      </p:sp>
      <p:sp>
        <p:nvSpPr>
          <p:cNvPr id="203" name="Shape 203"/>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a:buNone/>
            </a:pPr>
            <a:r>
              <a:rPr lang="en" sz="1800">
                <a:solidFill>
                  <a:srgbClr val="000000"/>
                </a:solidFill>
                <a:latin typeface="Times New Roman"/>
                <a:ea typeface="Times New Roman"/>
                <a:cs typeface="Times New Roman"/>
                <a:sym typeface="Times New Roman"/>
              </a:rPr>
              <a:t>SECTION 3. </a:t>
            </a:r>
            <a:r>
              <a:rPr lang="en" sz="1800" b="1">
                <a:solidFill>
                  <a:srgbClr val="000000"/>
                </a:solidFill>
                <a:latin typeface="Times New Roman"/>
                <a:ea typeface="Times New Roman"/>
                <a:cs typeface="Times New Roman"/>
                <a:sym typeface="Times New Roman"/>
              </a:rPr>
              <a:t>Probation and Charter Withdrawal.</a:t>
            </a:r>
            <a:r>
              <a:rPr lang="en" sz="1800">
                <a:solidFill>
                  <a:srgbClr val="000000"/>
                </a:solidFill>
                <a:latin typeface="Times New Roman"/>
                <a:ea typeface="Times New Roman"/>
                <a:cs typeface="Times New Roman"/>
                <a:sym typeface="Times New Roman"/>
              </a:rPr>
              <a:t/>
            </a:r>
            <a:br>
              <a:rPr lang="en" sz="1800">
                <a:solidFill>
                  <a:srgbClr val="000000"/>
                </a:solidFill>
                <a:latin typeface="Times New Roman"/>
                <a:ea typeface="Times New Roman"/>
                <a:cs typeface="Times New Roman"/>
                <a:sym typeface="Times New Roman"/>
              </a:rPr>
            </a:br>
            <a:r>
              <a:rPr lang="en" sz="1800">
                <a:solidFill>
                  <a:srgbClr val="000000"/>
                </a:solidFill>
                <a:latin typeface="Times New Roman"/>
                <a:ea typeface="Times New Roman"/>
                <a:cs typeface="Times New Roman"/>
                <a:sym typeface="Times New Roman"/>
              </a:rPr>
              <a:t>	(c) The chapter’s probation may be continued</a:t>
            </a:r>
            <a:r>
              <a:rPr lang="en" sz="1800" strike="sngStrike">
                <a:solidFill>
                  <a:srgbClr val="FF0000"/>
                </a:solidFill>
                <a:latin typeface="Times New Roman"/>
                <a:ea typeface="Times New Roman"/>
                <a:cs typeface="Times New Roman"/>
                <a:sym typeface="Times New Roman"/>
              </a:rPr>
              <a:t>, ended, </a:t>
            </a:r>
            <a:r>
              <a:rPr lang="en" sz="1800">
                <a:solidFill>
                  <a:srgbClr val="000000"/>
                </a:solidFill>
                <a:latin typeface="Times New Roman"/>
                <a:ea typeface="Times New Roman"/>
                <a:cs typeface="Times New Roman"/>
                <a:sym typeface="Times New Roman"/>
              </a:rPr>
              <a:t>or its charter may be withdrawn by a three-fourths vote, taken by roll-call, of those present and entitled to vote at the Convention. </a:t>
            </a:r>
            <a:r>
              <a:rPr lang="en" sz="1800">
                <a:solidFill>
                  <a:schemeClr val="dk1"/>
                </a:solidFill>
                <a:latin typeface="Times New Roman"/>
                <a:ea typeface="Times New Roman"/>
                <a:cs typeface="Times New Roman"/>
                <a:sym typeface="Times New Roman"/>
              </a:rPr>
              <a:t>In the event of continued probation, the chapter shall be called at the next Convention to show reason why its charter should not be withdrawn.</a:t>
            </a:r>
            <a:r>
              <a:rPr lang="en">
                <a:latin typeface="Times New Roman"/>
                <a:ea typeface="Times New Roman"/>
                <a:cs typeface="Times New Roman"/>
                <a:sym typeface="Times New Roman"/>
              </a:rPr>
              <a:t/>
            </a:r>
            <a:br>
              <a:rPr lang="en">
                <a:latin typeface="Times New Roman"/>
                <a:ea typeface="Times New Roman"/>
                <a:cs typeface="Times New Roman"/>
                <a:sym typeface="Times New Roman"/>
              </a:rPr>
            </a:br>
            <a:endParaRPr lang="en">
              <a:latin typeface="Times New Roman"/>
              <a:ea typeface="Times New Roman"/>
              <a:cs typeface="Times New Roman"/>
              <a:sym typeface="Times New Roman"/>
            </a:endParaRPr>
          </a:p>
        </p:txBody>
      </p:sp>
      <p:sp>
        <p:nvSpPr>
          <p:cNvPr id="204" name="Shape 204"/>
          <p:cNvSpPr/>
          <p:nvPr/>
        </p:nvSpPr>
        <p:spPr>
          <a:xfrm>
            <a:off x="8587275" y="945925"/>
            <a:ext cx="458100" cy="458100"/>
          </a:xfrm>
          <a:prstGeom prst="star4">
            <a:avLst>
              <a:gd name="adj" fmla="val 12500"/>
            </a:avLst>
          </a:prstGeom>
          <a:solidFill>
            <a:schemeClr val="lt2"/>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fontAlgn="auto">
              <a:spcBef>
                <a:spcPts val="0"/>
              </a:spcBef>
              <a:spcAft>
                <a:spcPts val="0"/>
              </a:spcAft>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852311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XIII - Association Finances (pg 46)</a:t>
            </a:r>
          </a:p>
        </p:txBody>
      </p:sp>
      <p:sp>
        <p:nvSpPr>
          <p:cNvPr id="210" name="Shape 210"/>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Summary of major changes proposed by EC</a:t>
            </a:r>
          </a:p>
          <a:p>
            <a:pPr marL="914400" lvl="1" indent="-228600"/>
            <a:r>
              <a:rPr lang="en"/>
              <a:t>Section 7 reword allows for trustee to be picked solely by the Council and not through joint discretion between the Council and the Trust Advisory Committee</a:t>
            </a:r>
          </a:p>
          <a:p>
            <a:pPr marL="914400" lvl="1" indent="-228600">
              <a:buFont typeface="Arial"/>
            </a:pPr>
            <a:r>
              <a:rPr lang="en"/>
              <a:t>Simplification of wording</a:t>
            </a:r>
          </a:p>
          <a:p>
            <a:pPr marL="914400" lvl="1" indent="-228600"/>
            <a:r>
              <a:rPr lang="en"/>
              <a:t>Sections 2, 4, 8, and 9 moved to Association Policy</a:t>
            </a:r>
          </a:p>
          <a:p>
            <a:pPr marL="457200" indent="-228600"/>
            <a:r>
              <a:rPr lang="en"/>
              <a:t>Committee’s proposed changes:</a:t>
            </a:r>
          </a:p>
          <a:p>
            <a:pPr marL="914400" lvl="1" indent="-228600"/>
            <a:r>
              <a:rPr lang="en"/>
              <a:t>No committee changes made</a:t>
            </a:r>
          </a:p>
        </p:txBody>
      </p:sp>
    </p:spTree>
    <p:extLst>
      <p:ext uri="{BB962C8B-B14F-4D97-AF65-F5344CB8AC3E}">
        <p14:creationId xmlns:p14="http://schemas.microsoft.com/office/powerpoint/2010/main" val="3841122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Shape 215"/>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XIV - General Provisions (pg 50)</a:t>
            </a:r>
          </a:p>
        </p:txBody>
      </p:sp>
      <p:sp>
        <p:nvSpPr>
          <p:cNvPr id="216" name="Shape 216"/>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spcAft>
                <a:spcPts val="1100"/>
              </a:spcAft>
            </a:pPr>
            <a:r>
              <a:rPr lang="en" dirty="0"/>
              <a:t>Summary of major changes proposed by EC</a:t>
            </a:r>
          </a:p>
          <a:p>
            <a:pPr marL="914400" lvl="1" indent="-228600">
              <a:spcAft>
                <a:spcPts val="1100"/>
              </a:spcAft>
            </a:pPr>
            <a:r>
              <a:rPr lang="en" dirty="0"/>
              <a:t>Wording simplified</a:t>
            </a:r>
          </a:p>
          <a:p>
            <a:pPr marL="914400" lvl="1" indent="-228600">
              <a:spcAft>
                <a:spcPts val="1100"/>
              </a:spcAft>
            </a:pPr>
            <a:r>
              <a:rPr lang="en" dirty="0"/>
              <a:t>Sections moved to Association Policy</a:t>
            </a:r>
          </a:p>
          <a:p>
            <a:pPr marL="1371600" lvl="2" indent="-228600">
              <a:spcAft>
                <a:spcPts val="1100"/>
              </a:spcAft>
            </a:pPr>
            <a:r>
              <a:rPr lang="en" dirty="0"/>
              <a:t>Section 5. Auxiliary Jewelry (pg 51)</a:t>
            </a:r>
          </a:p>
          <a:p>
            <a:pPr marL="1371600" lvl="2" indent="-228600">
              <a:spcAft>
                <a:spcPts val="1100"/>
              </a:spcAft>
            </a:pPr>
            <a:r>
              <a:rPr lang="en" dirty="0"/>
              <a:t>Section 6. Jewelry Standardization (pg 52)</a:t>
            </a:r>
          </a:p>
          <a:p>
            <a:pPr marL="1371600" lvl="2" indent="-228600">
              <a:spcAft>
                <a:spcPts val="1100"/>
              </a:spcAft>
            </a:pPr>
            <a:r>
              <a:rPr lang="en" dirty="0"/>
              <a:t>Section 9.02. Publication Schedule (pg 52)</a:t>
            </a:r>
          </a:p>
          <a:p>
            <a:pPr marL="1371600" lvl="2" indent="-228600">
              <a:spcAft>
                <a:spcPts val="1100"/>
              </a:spcAft>
            </a:pPr>
            <a:r>
              <a:rPr lang="en" dirty="0"/>
              <a:t>Section 10. Language (pg 52)</a:t>
            </a:r>
          </a:p>
          <a:p>
            <a:pPr marL="1371600" lvl="2" indent="-228600">
              <a:spcAft>
                <a:spcPts val="1100"/>
              </a:spcAft>
            </a:pPr>
            <a:r>
              <a:rPr lang="en" dirty="0"/>
              <a:t>Section 11. Currency (pg 52)</a:t>
            </a:r>
          </a:p>
          <a:p>
            <a:pPr marL="914400" lvl="1" indent="-228600">
              <a:spcAft>
                <a:spcPts val="1100"/>
              </a:spcAft>
            </a:pPr>
            <a:r>
              <a:rPr lang="en" dirty="0"/>
              <a:t>Section 1 removed due to presence in Articles of </a:t>
            </a:r>
            <a:r>
              <a:rPr lang="en" dirty="0" smtClean="0"/>
              <a:t>Incorporation</a:t>
            </a:r>
            <a:endParaRPr lang="en" dirty="0"/>
          </a:p>
          <a:p>
            <a:pPr marL="457200" indent="-228600">
              <a:spcAft>
                <a:spcPts val="1100"/>
              </a:spcAft>
            </a:pPr>
            <a:r>
              <a:rPr lang="en" dirty="0"/>
              <a:t>Committee’s proposed changes:</a:t>
            </a:r>
          </a:p>
          <a:p>
            <a:pPr marL="914400" lvl="1" indent="-228600">
              <a:spcAft>
                <a:spcPts val="1100"/>
              </a:spcAft>
            </a:pPr>
            <a:r>
              <a:rPr lang="en" dirty="0"/>
              <a:t>No committee changes made</a:t>
            </a:r>
          </a:p>
        </p:txBody>
      </p:sp>
    </p:spTree>
    <p:extLst>
      <p:ext uri="{BB962C8B-B14F-4D97-AF65-F5344CB8AC3E}">
        <p14:creationId xmlns:p14="http://schemas.microsoft.com/office/powerpoint/2010/main" val="41779034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XV - Amendments (pg 53)</a:t>
            </a:r>
          </a:p>
        </p:txBody>
      </p:sp>
      <p:sp>
        <p:nvSpPr>
          <p:cNvPr id="222" name="Shape 222"/>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dirty="0"/>
              <a:t>Summary of major changes proposed by EC</a:t>
            </a:r>
          </a:p>
          <a:p>
            <a:pPr marL="914400" lvl="1" indent="-228600"/>
            <a:r>
              <a:rPr lang="en" dirty="0"/>
              <a:t>Formatting and reference updates</a:t>
            </a:r>
          </a:p>
          <a:p>
            <a:pPr marL="914400" lvl="1" indent="-228600"/>
            <a:r>
              <a:rPr lang="en" dirty="0"/>
              <a:t>Sections removed due to presence in Articles of </a:t>
            </a:r>
            <a:r>
              <a:rPr lang="en" dirty="0" smtClean="0"/>
              <a:t>Incorporation</a:t>
            </a:r>
            <a:endParaRPr lang="en" dirty="0"/>
          </a:p>
          <a:p>
            <a:pPr marL="1371600" lvl="2" indent="-228600"/>
            <a:r>
              <a:rPr lang="en" dirty="0"/>
              <a:t>Section 4. Report (second half) (pg 53)</a:t>
            </a:r>
          </a:p>
          <a:p>
            <a:pPr marL="457200" indent="-228600"/>
            <a:r>
              <a:rPr lang="en" dirty="0"/>
              <a:t>Committee’s proposed changes:</a:t>
            </a:r>
          </a:p>
          <a:p>
            <a:pPr marL="914400" lvl="1" indent="-228600"/>
            <a:r>
              <a:rPr lang="en" dirty="0"/>
              <a:t>No committee changes made</a:t>
            </a:r>
          </a:p>
        </p:txBody>
      </p:sp>
    </p:spTree>
    <p:extLst>
      <p:ext uri="{BB962C8B-B14F-4D97-AF65-F5344CB8AC3E}">
        <p14:creationId xmlns:p14="http://schemas.microsoft.com/office/powerpoint/2010/main" val="4027012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Shape 227"/>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Article XVI - Enactment (pg 54)</a:t>
            </a:r>
          </a:p>
        </p:txBody>
      </p:sp>
      <p:sp>
        <p:nvSpPr>
          <p:cNvPr id="228" name="Shape 228"/>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Summary of major changes proposed by EC</a:t>
            </a:r>
          </a:p>
          <a:p>
            <a:pPr marL="914400" lvl="1" indent="-228600">
              <a:buFont typeface="Arial"/>
            </a:pPr>
            <a:r>
              <a:rPr lang="en"/>
              <a:t>Dates have been updated to reflect new revision enactment</a:t>
            </a:r>
          </a:p>
          <a:p>
            <a:pPr marL="457200" indent="-228600"/>
            <a:r>
              <a:rPr lang="en"/>
              <a:t>Committee’s proposed changes:</a:t>
            </a:r>
          </a:p>
          <a:p>
            <a:pPr marL="914400" lvl="1" indent="-228600"/>
            <a:r>
              <a:rPr lang="en"/>
              <a:t>No committee changes made</a:t>
            </a:r>
          </a:p>
        </p:txBody>
      </p:sp>
    </p:spTree>
    <p:extLst>
      <p:ext uri="{BB962C8B-B14F-4D97-AF65-F5344CB8AC3E}">
        <p14:creationId xmlns:p14="http://schemas.microsoft.com/office/powerpoint/2010/main" val="2290894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Shape 233"/>
          <p:cNvSpPr txBox="1">
            <a:spLocks noGrp="1"/>
          </p:cNvSpPr>
          <p:nvPr>
            <p:ph type="title"/>
          </p:nvPr>
        </p:nvSpPr>
        <p:spPr>
          <a:xfrm>
            <a:off x="311700" y="1297318"/>
            <a:ext cx="8520600" cy="572700"/>
          </a:xfrm>
          <a:prstGeom prst="rect">
            <a:avLst/>
          </a:prstGeom>
        </p:spPr>
        <p:txBody>
          <a:bodyPr wrap="square" lIns="91425" tIns="91425" rIns="91425" bIns="91425" anchor="t" anchorCtr="0">
            <a:noAutofit/>
          </a:bodyPr>
          <a:lstStyle/>
          <a:p>
            <a:r>
              <a:rPr lang="en"/>
              <a:t>Bylaw 1 (pg 55)</a:t>
            </a:r>
          </a:p>
        </p:txBody>
      </p:sp>
      <p:sp>
        <p:nvSpPr>
          <p:cNvPr id="234" name="Shape 234"/>
          <p:cNvSpPr txBox="1">
            <a:spLocks noGrp="1"/>
          </p:cNvSpPr>
          <p:nvPr>
            <p:ph type="body" idx="1"/>
          </p:nvPr>
        </p:nvSpPr>
        <p:spPr>
          <a:xfrm>
            <a:off x="311700" y="2004775"/>
            <a:ext cx="8726400" cy="3416400"/>
          </a:xfrm>
          <a:prstGeom prst="rect">
            <a:avLst/>
          </a:prstGeom>
        </p:spPr>
        <p:txBody>
          <a:bodyPr wrap="square" lIns="91425" tIns="91425" rIns="91425" bIns="91425" anchor="t" anchorCtr="0">
            <a:noAutofit/>
          </a:bodyPr>
          <a:lstStyle/>
          <a:p>
            <a:pPr marL="457200" indent="-228600">
              <a:spcAft>
                <a:spcPts val="0"/>
              </a:spcAft>
            </a:pPr>
            <a:r>
              <a:rPr lang="en" dirty="0"/>
              <a:t>Purpose of bylaw:</a:t>
            </a:r>
          </a:p>
          <a:p>
            <a:pPr marL="914400" lvl="1" indent="-228600">
              <a:spcAft>
                <a:spcPts val="0"/>
              </a:spcAft>
            </a:pPr>
            <a:r>
              <a:rPr lang="en" dirty="0"/>
              <a:t>Description of association programs</a:t>
            </a:r>
          </a:p>
          <a:p>
            <a:pPr marL="457200" indent="-228600">
              <a:spcAft>
                <a:spcPts val="0"/>
              </a:spcAft>
            </a:pPr>
            <a:r>
              <a:rPr lang="en" dirty="0"/>
              <a:t>Committee’s proposed changes:</a:t>
            </a:r>
          </a:p>
          <a:p>
            <a:pPr marL="914400" lvl="1" indent="-228600">
              <a:spcAft>
                <a:spcPts val="0"/>
              </a:spcAft>
            </a:pPr>
            <a:r>
              <a:rPr lang="en" dirty="0"/>
              <a:t>Codifies existing association programs already practiced but not included in association constitution or bylaws</a:t>
            </a:r>
          </a:p>
          <a:p>
            <a:pPr marL="457200" indent="-228600">
              <a:spcAft>
                <a:spcPts val="0"/>
              </a:spcAft>
            </a:pPr>
            <a:r>
              <a:rPr lang="en" dirty="0"/>
              <a:t>Deviations from proposed wording:</a:t>
            </a:r>
          </a:p>
          <a:p>
            <a:pPr marL="914400" lvl="1" indent="-228600">
              <a:spcAft>
                <a:spcPts val="0"/>
              </a:spcAft>
            </a:pPr>
            <a:r>
              <a:rPr lang="en" dirty="0"/>
              <a:t>Include current Section 10.03a and 10.03b as proposed: Section 1.03a(1) and Section 1.03b(2) respectively (pg 56)</a:t>
            </a:r>
          </a:p>
          <a:p>
            <a:pPr marL="914400" lvl="1" indent="-228600">
              <a:spcAft>
                <a:spcPts val="0"/>
              </a:spcAft>
            </a:pPr>
            <a:r>
              <a:rPr lang="en" dirty="0"/>
              <a:t>Include current Section 11.03a and 11.03b as proposed: Section 1.03b(1) and Section 1.03b(2) respectively (pg 58)</a:t>
            </a:r>
          </a:p>
        </p:txBody>
      </p:sp>
    </p:spTree>
    <p:extLst>
      <p:ext uri="{BB962C8B-B14F-4D97-AF65-F5344CB8AC3E}">
        <p14:creationId xmlns:p14="http://schemas.microsoft.com/office/powerpoint/2010/main" val="1091444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a:spLocks noGrp="1"/>
          </p:cNvSpPr>
          <p:nvPr>
            <p:ph type="title"/>
          </p:nvPr>
        </p:nvSpPr>
        <p:spPr>
          <a:xfrm>
            <a:off x="311700" y="1300260"/>
            <a:ext cx="8520600" cy="572700"/>
          </a:xfrm>
          <a:prstGeom prst="rect">
            <a:avLst/>
          </a:prstGeom>
        </p:spPr>
        <p:txBody>
          <a:bodyPr wrap="square" lIns="91425" tIns="91425" rIns="91425" bIns="91425" anchor="t" anchorCtr="0">
            <a:noAutofit/>
          </a:bodyPr>
          <a:lstStyle/>
          <a:p>
            <a:r>
              <a:rPr lang="en"/>
              <a:t>Bylaw 1 (pg 55)</a:t>
            </a:r>
          </a:p>
        </p:txBody>
      </p:sp>
      <p:sp>
        <p:nvSpPr>
          <p:cNvPr id="240" name="Shape 240"/>
          <p:cNvSpPr txBox="1">
            <a:spLocks noGrp="1"/>
          </p:cNvSpPr>
          <p:nvPr>
            <p:ph type="body" idx="1"/>
          </p:nvPr>
        </p:nvSpPr>
        <p:spPr>
          <a:xfrm>
            <a:off x="311700" y="2009725"/>
            <a:ext cx="8520600" cy="3822900"/>
          </a:xfrm>
          <a:prstGeom prst="rect">
            <a:avLst/>
          </a:prstGeom>
        </p:spPr>
        <p:txBody>
          <a:bodyPr wrap="square" lIns="91425" tIns="91425" rIns="91425" bIns="91425" anchor="t" anchorCtr="0">
            <a:noAutofit/>
          </a:bodyPr>
          <a:lstStyle/>
          <a:p>
            <a:pPr marL="457200" indent="-228600">
              <a:spcAft>
                <a:spcPts val="0"/>
              </a:spcAft>
            </a:pPr>
            <a:r>
              <a:rPr lang="en"/>
              <a:t>Proposed Wording: (pg 56)</a:t>
            </a:r>
          </a:p>
          <a:p>
            <a:pPr>
              <a:spcAft>
                <a:spcPts val="0"/>
              </a:spcAft>
              <a:buNone/>
            </a:pPr>
            <a:r>
              <a:rPr lang="en" sz="1600">
                <a:solidFill>
                  <a:schemeClr val="dk1"/>
                </a:solidFill>
                <a:latin typeface="Times New Roman"/>
                <a:ea typeface="Times New Roman"/>
                <a:cs typeface="Times New Roman"/>
                <a:sym typeface="Times New Roman"/>
              </a:rPr>
              <a:t>(a)</a:t>
            </a:r>
            <a:r>
              <a:rPr lang="en" sz="1600" b="1">
                <a:solidFill>
                  <a:schemeClr val="dk1"/>
                </a:solidFill>
                <a:latin typeface="Times New Roman"/>
                <a:ea typeface="Times New Roman"/>
                <a:cs typeface="Times New Roman"/>
                <a:sym typeface="Times New Roman"/>
              </a:rPr>
              <a:t> </a:t>
            </a:r>
            <a:r>
              <a:rPr lang="en" sz="1600">
                <a:solidFill>
                  <a:schemeClr val="dk1"/>
                </a:solidFill>
                <a:latin typeface="Times New Roman"/>
                <a:ea typeface="Times New Roman"/>
                <a:cs typeface="Times New Roman"/>
                <a:sym typeface="Times New Roman"/>
              </a:rPr>
              <a:t>[...]</a:t>
            </a:r>
          </a:p>
          <a:p>
            <a:pPr indent="457200">
              <a:spcAft>
                <a:spcPts val="0"/>
              </a:spcAft>
              <a:buNone/>
            </a:pPr>
            <a:r>
              <a:rPr lang="en" sz="1600" u="sng">
                <a:solidFill>
                  <a:srgbClr val="0000FF"/>
                </a:solidFill>
                <a:latin typeface="Times New Roman"/>
                <a:ea typeface="Times New Roman"/>
                <a:cs typeface="Times New Roman"/>
                <a:sym typeface="Times New Roman"/>
              </a:rPr>
              <a:t>(1) Fellowships shall be granted to members of the Association strictly for graduate work towards an advanced degree. The graduate study shall be in a field that enables the recipient to contribute to the engineering profession as determined by the Fellowship Board.</a:t>
            </a:r>
            <a:r>
              <a:rPr lang="en" sz="1600" u="sng">
                <a:solidFill>
                  <a:srgbClr val="6AA84F"/>
                </a:solidFill>
                <a:latin typeface="Times New Roman"/>
                <a:ea typeface="Times New Roman"/>
                <a:cs typeface="Times New Roman"/>
                <a:sym typeface="Times New Roman"/>
              </a:rPr>
              <a:t> </a:t>
            </a:r>
            <a:r>
              <a:rPr lang="en" sz="1600" u="sng" strike="sngStrike">
                <a:solidFill>
                  <a:srgbClr val="FF0000"/>
                </a:solidFill>
                <a:latin typeface="Times New Roman"/>
                <a:ea typeface="Times New Roman"/>
                <a:cs typeface="Times New Roman"/>
                <a:sym typeface="Times New Roman"/>
              </a:rPr>
              <a:t>The Fellow shall pursue full-time study for the full college year of the institution at which the fellowship year will be spent.</a:t>
            </a:r>
          </a:p>
          <a:p>
            <a:pPr indent="457200">
              <a:spcAft>
                <a:spcPts val="0"/>
              </a:spcAft>
              <a:buNone/>
            </a:pPr>
            <a:r>
              <a:rPr lang="en" sz="1600" u="sng">
                <a:solidFill>
                  <a:srgbClr val="0000FF"/>
                </a:solidFill>
                <a:latin typeface="Times New Roman"/>
                <a:ea typeface="Times New Roman"/>
                <a:cs typeface="Times New Roman"/>
                <a:sym typeface="Times New Roman"/>
              </a:rPr>
              <a:t>(2) A fellowship shall not be awarded to a member who has previously had a Tau Beta Pi fellowship.</a:t>
            </a:r>
          </a:p>
          <a:p>
            <a:pPr>
              <a:spcAft>
                <a:spcPts val="0"/>
              </a:spcAft>
              <a:buNone/>
            </a:pPr>
            <a:endParaRPr sz="1600" u="sng">
              <a:solidFill>
                <a:srgbClr val="6AA84F"/>
              </a:solidFill>
              <a:latin typeface="Times New Roman"/>
              <a:ea typeface="Times New Roman"/>
              <a:cs typeface="Times New Roman"/>
              <a:sym typeface="Times New Roman"/>
            </a:endParaRPr>
          </a:p>
          <a:p>
            <a:pPr>
              <a:buNone/>
            </a:pPr>
            <a:endParaRPr/>
          </a:p>
        </p:txBody>
      </p:sp>
      <p:sp>
        <p:nvSpPr>
          <p:cNvPr id="241" name="Shape 241"/>
          <p:cNvSpPr/>
          <p:nvPr/>
        </p:nvSpPr>
        <p:spPr>
          <a:xfrm>
            <a:off x="8587275" y="945925"/>
            <a:ext cx="458100" cy="458100"/>
          </a:xfrm>
          <a:prstGeom prst="star4">
            <a:avLst>
              <a:gd name="adj" fmla="val 12500"/>
            </a:avLst>
          </a:prstGeom>
          <a:solidFill>
            <a:schemeClr val="lt2"/>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fontAlgn="auto">
              <a:spcBef>
                <a:spcPts val="0"/>
              </a:spcBef>
              <a:spcAft>
                <a:spcPts val="0"/>
              </a:spcAft>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36676881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Bylaw 1 (pg 55)</a:t>
            </a:r>
          </a:p>
        </p:txBody>
      </p:sp>
      <p:sp>
        <p:nvSpPr>
          <p:cNvPr id="247" name="Shape 247"/>
          <p:cNvSpPr txBox="1">
            <a:spLocks noGrp="1"/>
          </p:cNvSpPr>
          <p:nvPr>
            <p:ph type="body" idx="1"/>
          </p:nvPr>
        </p:nvSpPr>
        <p:spPr>
          <a:xfrm>
            <a:off x="311700" y="2009725"/>
            <a:ext cx="8520600" cy="3822900"/>
          </a:xfrm>
          <a:prstGeom prst="rect">
            <a:avLst/>
          </a:prstGeom>
        </p:spPr>
        <p:txBody>
          <a:bodyPr wrap="square" lIns="91425" tIns="91425" rIns="91425" bIns="91425" anchor="t" anchorCtr="0">
            <a:noAutofit/>
          </a:bodyPr>
          <a:lstStyle/>
          <a:p>
            <a:pPr>
              <a:spcAft>
                <a:spcPts val="0"/>
              </a:spcAft>
              <a:buClr>
                <a:schemeClr val="dk1"/>
              </a:buClr>
              <a:buSzPct val="45833"/>
              <a:buNone/>
            </a:pPr>
            <a:r>
              <a:rPr lang="en"/>
              <a:t>Proposed Wording: (pg 58)</a:t>
            </a:r>
          </a:p>
          <a:p>
            <a:pPr>
              <a:spcAft>
                <a:spcPts val="0"/>
              </a:spcAft>
              <a:buClr>
                <a:schemeClr val="dk1"/>
              </a:buClr>
              <a:buSzPct val="68750"/>
              <a:buNone/>
            </a:pPr>
            <a:r>
              <a:rPr lang="en" sz="1600">
                <a:solidFill>
                  <a:schemeClr val="dk1"/>
                </a:solidFill>
                <a:latin typeface="Times New Roman"/>
                <a:ea typeface="Times New Roman"/>
                <a:cs typeface="Times New Roman"/>
                <a:sym typeface="Times New Roman"/>
              </a:rPr>
              <a:t>(b)</a:t>
            </a:r>
            <a:r>
              <a:rPr lang="en" sz="1600" b="1">
                <a:solidFill>
                  <a:schemeClr val="dk1"/>
                </a:solidFill>
                <a:latin typeface="Times New Roman"/>
                <a:ea typeface="Times New Roman"/>
                <a:cs typeface="Times New Roman"/>
                <a:sym typeface="Times New Roman"/>
              </a:rPr>
              <a:t> </a:t>
            </a:r>
            <a:r>
              <a:rPr lang="en" sz="1600">
                <a:solidFill>
                  <a:schemeClr val="dk1"/>
                </a:solidFill>
                <a:latin typeface="Times New Roman"/>
                <a:ea typeface="Times New Roman"/>
                <a:cs typeface="Times New Roman"/>
                <a:sym typeface="Times New Roman"/>
              </a:rPr>
              <a:t>[...]</a:t>
            </a:r>
          </a:p>
          <a:p>
            <a:pPr indent="387350">
              <a:spcAft>
                <a:spcPts val="0"/>
              </a:spcAft>
              <a:buClr>
                <a:schemeClr val="dk1"/>
              </a:buClr>
              <a:buSzPct val="68750"/>
              <a:buNone/>
            </a:pPr>
            <a:r>
              <a:rPr lang="en" sz="1600" u="sng">
                <a:solidFill>
                  <a:srgbClr val="0000FF"/>
                </a:solidFill>
                <a:latin typeface="Times New Roman"/>
                <a:ea typeface="Times New Roman"/>
                <a:cs typeface="Times New Roman"/>
                <a:sym typeface="Times New Roman"/>
              </a:rPr>
              <a:t>(1) Scholarships shall be granted to members of the Association </a:t>
            </a:r>
            <a:r>
              <a:rPr lang="en" sz="1600" u="sng" strike="sngStrike">
                <a:solidFill>
                  <a:srgbClr val="FF0000"/>
                </a:solidFill>
                <a:latin typeface="Times New Roman"/>
                <a:ea typeface="Times New Roman"/>
                <a:cs typeface="Times New Roman"/>
                <a:sym typeface="Times New Roman"/>
              </a:rPr>
              <a:t>strictly</a:t>
            </a:r>
            <a:r>
              <a:rPr lang="en" sz="1600" u="sng">
                <a:solidFill>
                  <a:srgbClr val="6AA84F"/>
                </a:solidFill>
                <a:latin typeface="Times New Roman"/>
                <a:ea typeface="Times New Roman"/>
                <a:cs typeface="Times New Roman"/>
                <a:sym typeface="Times New Roman"/>
              </a:rPr>
              <a:t> </a:t>
            </a:r>
            <a:r>
              <a:rPr lang="en" sz="1600" u="sng">
                <a:solidFill>
                  <a:srgbClr val="0000FF"/>
                </a:solidFill>
                <a:latin typeface="Times New Roman"/>
                <a:ea typeface="Times New Roman"/>
                <a:cs typeface="Times New Roman"/>
                <a:sym typeface="Times New Roman"/>
              </a:rPr>
              <a:t>for undergraduate work towards a bachelor’s degree. The undergraduate study shall be in a program for which students are eligible for membership in Tau Beta Pi at an institution with an active Tau Beta Pi Chapter. The scholar shall pursue full-time study for either a full term or a partial term as specified by the scholar. </a:t>
            </a:r>
            <a:r>
              <a:rPr lang="en" sz="1600" u="sng" strike="sngStrike">
                <a:solidFill>
                  <a:srgbClr val="FF0000"/>
                </a:solidFill>
                <a:latin typeface="Times New Roman"/>
                <a:ea typeface="Times New Roman"/>
                <a:cs typeface="Times New Roman"/>
                <a:sym typeface="Times New Roman"/>
              </a:rPr>
              <a:t>A full term is defined by the full college year of the institution. A partial term is defined as one semester, one trimester, or two quarters of the institution.</a:t>
            </a:r>
          </a:p>
          <a:p>
            <a:pPr indent="387350">
              <a:spcAft>
                <a:spcPts val="0"/>
              </a:spcAft>
              <a:buClr>
                <a:schemeClr val="dk1"/>
              </a:buClr>
              <a:buSzPct val="68750"/>
              <a:buNone/>
            </a:pPr>
            <a:r>
              <a:rPr lang="en" sz="1600" u="sng">
                <a:solidFill>
                  <a:srgbClr val="0000FF"/>
                </a:solidFill>
                <a:latin typeface="Times New Roman"/>
                <a:ea typeface="Times New Roman"/>
                <a:cs typeface="Times New Roman"/>
                <a:sym typeface="Times New Roman"/>
              </a:rPr>
              <a:t>(2) A scholarship shall not be awarded to a member who has previously had a Tau Beta Pi Scholarship.</a:t>
            </a:r>
          </a:p>
        </p:txBody>
      </p:sp>
      <p:sp>
        <p:nvSpPr>
          <p:cNvPr id="248" name="Shape 248"/>
          <p:cNvSpPr/>
          <p:nvPr/>
        </p:nvSpPr>
        <p:spPr>
          <a:xfrm>
            <a:off x="8587275" y="945925"/>
            <a:ext cx="458100" cy="458100"/>
          </a:xfrm>
          <a:prstGeom prst="star4">
            <a:avLst>
              <a:gd name="adj" fmla="val 12500"/>
            </a:avLst>
          </a:prstGeom>
          <a:solidFill>
            <a:schemeClr val="lt2"/>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fontAlgn="auto">
              <a:spcBef>
                <a:spcPts val="0"/>
              </a:spcBef>
              <a:spcAft>
                <a:spcPts val="0"/>
              </a:spcAft>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25966352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Bylaw 2 (pg 61)</a:t>
            </a:r>
          </a:p>
        </p:txBody>
      </p:sp>
      <p:sp>
        <p:nvSpPr>
          <p:cNvPr id="254" name="Shape 254"/>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Purpose of bylaw:</a:t>
            </a:r>
          </a:p>
          <a:p>
            <a:pPr marL="914400" lvl="1" indent="-228600"/>
            <a:r>
              <a:rPr lang="en"/>
              <a:t>Description of the Executive Council </a:t>
            </a:r>
          </a:p>
          <a:p>
            <a:pPr marL="457200" indent="-228600"/>
            <a:r>
              <a:rPr lang="en"/>
              <a:t>Committee’s proposed changes:</a:t>
            </a:r>
          </a:p>
          <a:p>
            <a:pPr marL="914400" lvl="1" indent="-228600"/>
            <a:r>
              <a:rPr lang="en"/>
              <a:t>No committee changes made</a:t>
            </a:r>
          </a:p>
        </p:txBody>
      </p:sp>
    </p:spTree>
    <p:extLst>
      <p:ext uri="{BB962C8B-B14F-4D97-AF65-F5344CB8AC3E}">
        <p14:creationId xmlns:p14="http://schemas.microsoft.com/office/powerpoint/2010/main" val="14788411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Shape 259"/>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Bylaw 3 (pg 61)</a:t>
            </a:r>
          </a:p>
        </p:txBody>
      </p:sp>
      <p:sp>
        <p:nvSpPr>
          <p:cNvPr id="260" name="Shape 260"/>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Purpose of bylaw:</a:t>
            </a:r>
          </a:p>
          <a:p>
            <a:pPr marL="914400" lvl="1" indent="-228600"/>
            <a:r>
              <a:rPr lang="en"/>
              <a:t>Schedule of fines </a:t>
            </a:r>
          </a:p>
          <a:p>
            <a:pPr marL="457200" indent="-228600"/>
            <a:r>
              <a:rPr lang="en"/>
              <a:t>Committee’s proposed changes:</a:t>
            </a:r>
          </a:p>
          <a:p>
            <a:pPr marL="914400" lvl="1" indent="-228600"/>
            <a:r>
              <a:rPr lang="en"/>
              <a:t>Details of the nature of different fines are relegated to association policy. Amount of fines remains unchanged.</a:t>
            </a:r>
          </a:p>
        </p:txBody>
      </p:sp>
    </p:spTree>
    <p:extLst>
      <p:ext uri="{BB962C8B-B14F-4D97-AF65-F5344CB8AC3E}">
        <p14:creationId xmlns:p14="http://schemas.microsoft.com/office/powerpoint/2010/main" val="24893695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Shape 265"/>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Bylaw 4 (pg 63)</a:t>
            </a:r>
          </a:p>
        </p:txBody>
      </p:sp>
      <p:sp>
        <p:nvSpPr>
          <p:cNvPr id="266" name="Shape 266"/>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marL="457200" indent="-228600"/>
            <a:r>
              <a:rPr lang="en"/>
              <a:t>Purpose of bylaw:</a:t>
            </a:r>
          </a:p>
          <a:p>
            <a:pPr marL="914400" lvl="1" indent="-228600"/>
            <a:r>
              <a:rPr lang="en"/>
              <a:t>Description of amendment proceedings and restrictions on these amendment policies</a:t>
            </a:r>
          </a:p>
          <a:p>
            <a:pPr marL="457200" indent="-228600"/>
            <a:r>
              <a:rPr lang="en"/>
              <a:t>Committee’s proposed changes:</a:t>
            </a:r>
          </a:p>
          <a:p>
            <a:pPr marL="914400" lvl="1" indent="-228600"/>
            <a:r>
              <a:rPr lang="en"/>
              <a:t>No committee changes made</a:t>
            </a:r>
          </a:p>
        </p:txBody>
      </p:sp>
    </p:spTree>
    <p:extLst>
      <p:ext uri="{BB962C8B-B14F-4D97-AF65-F5344CB8AC3E}">
        <p14:creationId xmlns:p14="http://schemas.microsoft.com/office/powerpoint/2010/main" val="16041978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Motion</a:t>
            </a:r>
          </a:p>
        </p:txBody>
      </p:sp>
      <p:sp>
        <p:nvSpPr>
          <p:cNvPr id="272" name="Shape 272"/>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a:buNone/>
            </a:pPr>
            <a:r>
              <a:rPr lang="en"/>
              <a:t>I move that the 2017 Convention adopt the proposed Constitution and Bylaws as revised by the Committee subject to the following Provisos:</a:t>
            </a:r>
          </a:p>
          <a:p>
            <a:pPr>
              <a:buNone/>
            </a:pPr>
            <a:endParaRPr sz="1200"/>
          </a:p>
        </p:txBody>
      </p:sp>
      <p:sp>
        <p:nvSpPr>
          <p:cNvPr id="273" name="Shape 273"/>
          <p:cNvSpPr/>
          <p:nvPr/>
        </p:nvSpPr>
        <p:spPr>
          <a:xfrm>
            <a:off x="8587275" y="945925"/>
            <a:ext cx="458100" cy="458100"/>
          </a:xfrm>
          <a:prstGeom prst="star4">
            <a:avLst>
              <a:gd name="adj" fmla="val 12500"/>
            </a:avLst>
          </a:prstGeom>
          <a:solidFill>
            <a:schemeClr val="lt2"/>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fontAlgn="auto">
              <a:spcBef>
                <a:spcPts val="0"/>
              </a:spcBef>
              <a:spcAft>
                <a:spcPts val="0"/>
              </a:spcAft>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10215296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Motion</a:t>
            </a:r>
          </a:p>
        </p:txBody>
      </p:sp>
      <p:sp>
        <p:nvSpPr>
          <p:cNvPr id="279" name="Shape 279"/>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a:buNone/>
            </a:pPr>
            <a:r>
              <a:rPr lang="en" sz="2000"/>
              <a:t>1. Upon ratification of the general revision to the Constitution and Bylaws, chapters shall have until July 31, 2020, to update their bylaws to be in compliance with the updated Association documents. The Association shall provide a new template for chapters to utilize to revise their bylaws </a:t>
            </a:r>
            <a:r>
              <a:rPr lang="en" sz="2000" u="sng">
                <a:solidFill>
                  <a:srgbClr val="0000FF"/>
                </a:solidFill>
              </a:rPr>
              <a:t>to be reviewed by the 2018 Convention</a:t>
            </a:r>
            <a:r>
              <a:rPr lang="en" sz="2000"/>
              <a:t>. </a:t>
            </a:r>
          </a:p>
        </p:txBody>
      </p:sp>
    </p:spTree>
    <p:extLst>
      <p:ext uri="{BB962C8B-B14F-4D97-AF65-F5344CB8AC3E}">
        <p14:creationId xmlns:p14="http://schemas.microsoft.com/office/powerpoint/2010/main" val="2313687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Motion</a:t>
            </a:r>
          </a:p>
        </p:txBody>
      </p:sp>
      <p:sp>
        <p:nvSpPr>
          <p:cNvPr id="285" name="Shape 285"/>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a:buNone/>
            </a:pPr>
            <a:r>
              <a:rPr lang="en" sz="2000"/>
              <a:t>2. Sections of the Constitution and Bylaws designated for relegation to Association policy shall be considered in force through the conclusion of the 2018 Convention which shall examine Council policies and review and adopt updated Convention policy documents. Items not dispensed with by the 2018 Convention will be considered in force through the 2019 Convention. At the conclusion of the 2019 Convention, any sections of the Constitution and Bylaws not addressed through Council or Convention policy will no longer be considered in force.  </a:t>
            </a:r>
          </a:p>
        </p:txBody>
      </p:sp>
    </p:spTree>
    <p:extLst>
      <p:ext uri="{BB962C8B-B14F-4D97-AF65-F5344CB8AC3E}">
        <p14:creationId xmlns:p14="http://schemas.microsoft.com/office/powerpoint/2010/main" val="13803391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Motion</a:t>
            </a:r>
          </a:p>
        </p:txBody>
      </p:sp>
      <p:sp>
        <p:nvSpPr>
          <p:cNvPr id="291" name="Shape 291"/>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a:buNone/>
            </a:pPr>
            <a:r>
              <a:rPr lang="en" sz="2000"/>
              <a:t>3. The Executive Director shall be empowered to make any grammatical, spelling, reference, typographical, or otherwise editorial changes to the approved documents that may have been overlooked. These changes should not be substantive in nature and will be reported to the 2018 Convention for review. </a:t>
            </a:r>
          </a:p>
        </p:txBody>
      </p:sp>
    </p:spTree>
    <p:extLst>
      <p:ext uri="{BB962C8B-B14F-4D97-AF65-F5344CB8AC3E}">
        <p14:creationId xmlns:p14="http://schemas.microsoft.com/office/powerpoint/2010/main" val="21087516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Shape 296"/>
          <p:cNvSpPr txBox="1">
            <a:spLocks noGrp="1"/>
          </p:cNvSpPr>
          <p:nvPr>
            <p:ph type="title"/>
          </p:nvPr>
        </p:nvSpPr>
        <p:spPr>
          <a:xfrm>
            <a:off x="311700" y="1302275"/>
            <a:ext cx="8520600" cy="572700"/>
          </a:xfrm>
          <a:prstGeom prst="rect">
            <a:avLst/>
          </a:prstGeom>
        </p:spPr>
        <p:txBody>
          <a:bodyPr wrap="square" lIns="91425" tIns="91425" rIns="91425" bIns="91425" anchor="t" anchorCtr="0">
            <a:noAutofit/>
          </a:bodyPr>
          <a:lstStyle/>
          <a:p>
            <a:r>
              <a:rPr lang="en"/>
              <a:t>Motion</a:t>
            </a:r>
          </a:p>
        </p:txBody>
      </p:sp>
      <p:sp>
        <p:nvSpPr>
          <p:cNvPr id="297" name="Shape 297"/>
          <p:cNvSpPr txBox="1">
            <a:spLocks noGrp="1"/>
          </p:cNvSpPr>
          <p:nvPr>
            <p:ph type="body" idx="1"/>
          </p:nvPr>
        </p:nvSpPr>
        <p:spPr>
          <a:xfrm>
            <a:off x="311700" y="2009725"/>
            <a:ext cx="8520600" cy="3416400"/>
          </a:xfrm>
          <a:prstGeom prst="rect">
            <a:avLst/>
          </a:prstGeom>
        </p:spPr>
        <p:txBody>
          <a:bodyPr wrap="square" lIns="91425" tIns="91425" rIns="91425" bIns="91425" anchor="t" anchorCtr="0">
            <a:noAutofit/>
          </a:bodyPr>
          <a:lstStyle/>
          <a:p>
            <a:pPr>
              <a:buNone/>
            </a:pPr>
            <a:r>
              <a:rPr lang="en"/>
              <a:t>I move that the Executive Council be directed to review and respond to the items identified in the 2017 Constitution and Bylaws Committee’s report and propose appropriate action for the consideration by the 2018 Constitution and Bylaws Committee. </a:t>
            </a:r>
            <a:br>
              <a:rPr lang="en"/>
            </a:br>
            <a:endParaRPr lang="en"/>
          </a:p>
        </p:txBody>
      </p:sp>
      <p:sp>
        <p:nvSpPr>
          <p:cNvPr id="298" name="Shape 298"/>
          <p:cNvSpPr/>
          <p:nvPr/>
        </p:nvSpPr>
        <p:spPr>
          <a:xfrm>
            <a:off x="8587275" y="945925"/>
            <a:ext cx="458100" cy="458100"/>
          </a:xfrm>
          <a:prstGeom prst="star4">
            <a:avLst>
              <a:gd name="adj" fmla="val 12500"/>
            </a:avLst>
          </a:prstGeom>
          <a:solidFill>
            <a:schemeClr val="lt2"/>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fontAlgn="auto">
              <a:spcBef>
                <a:spcPts val="0"/>
              </a:spcBef>
              <a:spcAft>
                <a:spcPts val="0"/>
              </a:spcAft>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1152699348"/>
      </p:ext>
    </p:extLst>
  </p:cSld>
  <p:clrMapOvr>
    <a:masterClrMapping/>
  </p:clrMapOvr>
</p:sld>
</file>

<file path=ppt/theme/theme1.xml><?xml version="1.0" encoding="utf-8"?>
<a:theme xmlns:a="http://schemas.openxmlformats.org/drawingml/2006/main" name="TBP Template">
  <a:themeElements>
    <a:clrScheme name="Eclipse 12">
      <a:dk1>
        <a:srgbClr val="000000"/>
      </a:dk1>
      <a:lt1>
        <a:srgbClr val="FFFFFF"/>
      </a:lt1>
      <a:dk2>
        <a:srgbClr val="006278"/>
      </a:dk2>
      <a:lt2>
        <a:srgbClr val="5F5F5F"/>
      </a:lt2>
      <a:accent1>
        <a:srgbClr val="618C00"/>
      </a:accent1>
      <a:accent2>
        <a:srgbClr val="321414"/>
      </a:accent2>
      <a:accent3>
        <a:srgbClr val="FFFFFF"/>
      </a:accent3>
      <a:accent4>
        <a:srgbClr val="000000"/>
      </a:accent4>
      <a:accent5>
        <a:srgbClr val="B7C5AA"/>
      </a:accent5>
      <a:accent6>
        <a:srgbClr val="2C1111"/>
      </a:accent6>
      <a:hlink>
        <a:srgbClr val="006278"/>
      </a:hlink>
      <a:folHlink>
        <a:srgbClr val="B2B2B2"/>
      </a:folHlink>
    </a:clrScheme>
    <a:fontScheme name="Eclipse">
      <a:majorFont>
        <a:latin typeface="Arial"/>
        <a:ea typeface="ＭＳ Ｐゴシック"/>
        <a:cs typeface="Arial"/>
      </a:majorFont>
      <a:minorFont>
        <a:latin typeface="Verdana"/>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
      <a:clrScheme name="Eclipse 11">
        <a:dk1>
          <a:srgbClr val="000000"/>
        </a:dk1>
        <a:lt1>
          <a:srgbClr val="FFFFFF"/>
        </a:lt1>
        <a:dk2>
          <a:srgbClr val="006278"/>
        </a:dk2>
        <a:lt2>
          <a:srgbClr val="5F5F5F"/>
        </a:lt2>
        <a:accent1>
          <a:srgbClr val="33CCCC"/>
        </a:accent1>
        <a:accent2>
          <a:srgbClr val="321414"/>
        </a:accent2>
        <a:accent3>
          <a:srgbClr val="FFFFFF"/>
        </a:accent3>
        <a:accent4>
          <a:srgbClr val="000000"/>
        </a:accent4>
        <a:accent5>
          <a:srgbClr val="ADE2E2"/>
        </a:accent5>
        <a:accent6>
          <a:srgbClr val="2C1111"/>
        </a:accent6>
        <a:hlink>
          <a:srgbClr val="006278"/>
        </a:hlink>
        <a:folHlink>
          <a:srgbClr val="B2B2B2"/>
        </a:folHlink>
      </a:clrScheme>
      <a:clrMap bg1="lt1" tx1="dk1" bg2="lt2" tx2="dk2" accent1="accent1" accent2="accent2" accent3="accent3" accent4="accent4" accent5="accent5" accent6="accent6" hlink="hlink" folHlink="folHlink"/>
    </a:extraClrScheme>
    <a:extraClrScheme>
      <a:clrScheme name="Eclipse 12">
        <a:dk1>
          <a:srgbClr val="000000"/>
        </a:dk1>
        <a:lt1>
          <a:srgbClr val="FFFFFF"/>
        </a:lt1>
        <a:dk2>
          <a:srgbClr val="006278"/>
        </a:dk2>
        <a:lt2>
          <a:srgbClr val="5F5F5F"/>
        </a:lt2>
        <a:accent1>
          <a:srgbClr val="618C00"/>
        </a:accent1>
        <a:accent2>
          <a:srgbClr val="321414"/>
        </a:accent2>
        <a:accent3>
          <a:srgbClr val="FFFFFF"/>
        </a:accent3>
        <a:accent4>
          <a:srgbClr val="000000"/>
        </a:accent4>
        <a:accent5>
          <a:srgbClr val="B7C5AA"/>
        </a:accent5>
        <a:accent6>
          <a:srgbClr val="2C1111"/>
        </a:accent6>
        <a:hlink>
          <a:srgbClr val="006278"/>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TBP Template</Template>
  <TotalTime>9491</TotalTime>
  <Words>2662</Words>
  <Application>Microsoft Office PowerPoint</Application>
  <PresentationFormat>On-screen Show (4:3)</PresentationFormat>
  <Paragraphs>307</Paragraphs>
  <Slides>47</Slides>
  <Notes>40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47</vt:i4>
      </vt:variant>
    </vt:vector>
  </HeadingPairs>
  <TitlesOfParts>
    <vt:vector size="57" baseType="lpstr">
      <vt:lpstr>ＭＳ Ｐゴシック</vt:lpstr>
      <vt:lpstr>Arial</vt:lpstr>
      <vt:lpstr>Britannic Bold</vt:lpstr>
      <vt:lpstr>Calibri</vt:lpstr>
      <vt:lpstr>Cambria</vt:lpstr>
      <vt:lpstr>Times New Roman</vt:lpstr>
      <vt:lpstr>Verdana</vt:lpstr>
      <vt:lpstr>Wingdings</vt:lpstr>
      <vt:lpstr>TBP Template</vt:lpstr>
      <vt:lpstr>Simple Light</vt:lpstr>
      <vt:lpstr>2017 Tau Beta Pi Convention</vt:lpstr>
      <vt:lpstr>C&amp;B Revision Reasoning </vt:lpstr>
      <vt:lpstr>Timeline</vt:lpstr>
      <vt:lpstr>Review Process</vt:lpstr>
      <vt:lpstr>Final Version approved at Convention</vt:lpstr>
      <vt:lpstr>Final Approval</vt:lpstr>
      <vt:lpstr>Concluding Remarks</vt:lpstr>
      <vt:lpstr>Constitution and Bylaws Committee Report</vt:lpstr>
      <vt:lpstr>Purpose</vt:lpstr>
      <vt:lpstr>Article I - Membership (pg 6) </vt:lpstr>
      <vt:lpstr>Article I - Membership (pg 6)  </vt:lpstr>
      <vt:lpstr>Article II - Membership Eligibility (pg 7) </vt:lpstr>
      <vt:lpstr>Article II - Membership Eligibility (pg 7) </vt:lpstr>
      <vt:lpstr>Article III - Election to Membership (pg 13)  </vt:lpstr>
      <vt:lpstr>Article III - Election to Membership (pg 13) </vt:lpstr>
      <vt:lpstr>Article III - Election to Membership (pg 13)  </vt:lpstr>
      <vt:lpstr>Article III - Election to Membership (pg 13)  </vt:lpstr>
      <vt:lpstr>Article IV - Initiation (pg 18)   </vt:lpstr>
      <vt:lpstr>Article IV - Initiation (pg 19)</vt:lpstr>
      <vt:lpstr>Article IV - Committee’s Proposed Change (pg 19)  </vt:lpstr>
      <vt:lpstr>Article V - Organization and Government (pg 19)</vt:lpstr>
      <vt:lpstr>Article VI - Collegiate Chapter Establishment (pg 20)</vt:lpstr>
      <vt:lpstr>Article VI - Collegiate Chapter Establishment (pg 21) </vt:lpstr>
      <vt:lpstr>Article VI - Collegiate Chapter Establishment (pg 21)</vt:lpstr>
      <vt:lpstr>Article VII - Collegiate Chapters (pg 23) </vt:lpstr>
      <vt:lpstr>Article VIII - Alumni Chapters (pg 30) </vt:lpstr>
      <vt:lpstr>Article IX - The Convention (pg 31) </vt:lpstr>
      <vt:lpstr>Article X - The Executive Council (pg 34) </vt:lpstr>
      <vt:lpstr>Article XI - Association Officers, Directors, and Officials (pg 38)</vt:lpstr>
      <vt:lpstr>Article XII - Charter Discipline (pg 44)</vt:lpstr>
      <vt:lpstr>Article XII - Chapter Discipline (pg 45)  </vt:lpstr>
      <vt:lpstr>Article XII - Charter Discipline (pg 45)   </vt:lpstr>
      <vt:lpstr>Article XIII - Association Finances (pg 46)</vt:lpstr>
      <vt:lpstr>Article XIV - General Provisions (pg 50)</vt:lpstr>
      <vt:lpstr>Article XV - Amendments (pg 53)</vt:lpstr>
      <vt:lpstr>Article XVI - Enactment (pg 54)</vt:lpstr>
      <vt:lpstr>Bylaw 1 (pg 55)</vt:lpstr>
      <vt:lpstr>Bylaw 1 (pg 55)</vt:lpstr>
      <vt:lpstr>Bylaw 1 (pg 55)</vt:lpstr>
      <vt:lpstr>Bylaw 2 (pg 61)</vt:lpstr>
      <vt:lpstr>Bylaw 3 (pg 61)</vt:lpstr>
      <vt:lpstr>Bylaw 4 (pg 63)</vt:lpstr>
      <vt:lpstr>Motion</vt:lpstr>
      <vt:lpstr>Motion</vt:lpstr>
      <vt:lpstr>Motion</vt:lpstr>
      <vt:lpstr>Motion</vt:lpstr>
      <vt:lpstr>Motion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Proposed Changes to the Association’s Governance Model</dc:title>
  <dc:creator>Curt Gomulinski</dc:creator>
  <cp:lastModifiedBy>Curt Gomulinski</cp:lastModifiedBy>
  <cp:revision>76</cp:revision>
  <cp:lastPrinted>2018-03-05T17:53:22Z</cp:lastPrinted>
  <dcterms:created xsi:type="dcterms:W3CDTF">2015-10-07T04:51:22Z</dcterms:created>
  <dcterms:modified xsi:type="dcterms:W3CDTF">2018-03-09T21:07:02Z</dcterms:modified>
</cp:coreProperties>
</file>