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29"/>
  </p:notesMasterIdLst>
  <p:handoutMasterIdLst>
    <p:handoutMasterId r:id="rId30"/>
  </p:handoutMasterIdLst>
  <p:sldIdLst>
    <p:sldId id="256" r:id="rId2"/>
    <p:sldId id="320" r:id="rId3"/>
    <p:sldId id="325" r:id="rId4"/>
    <p:sldId id="326" r:id="rId5"/>
    <p:sldId id="317" r:id="rId6"/>
    <p:sldId id="318" r:id="rId7"/>
    <p:sldId id="319" r:id="rId8"/>
    <p:sldId id="327" r:id="rId9"/>
    <p:sldId id="321" r:id="rId10"/>
    <p:sldId id="322" r:id="rId11"/>
    <p:sldId id="323" r:id="rId12"/>
    <p:sldId id="328" r:id="rId13"/>
    <p:sldId id="299" r:id="rId14"/>
    <p:sldId id="300" r:id="rId15"/>
    <p:sldId id="301" r:id="rId16"/>
    <p:sldId id="329" r:id="rId17"/>
    <p:sldId id="302" r:id="rId18"/>
    <p:sldId id="303" r:id="rId19"/>
    <p:sldId id="304" r:id="rId20"/>
    <p:sldId id="330" r:id="rId21"/>
    <p:sldId id="311" r:id="rId22"/>
    <p:sldId id="306" r:id="rId23"/>
    <p:sldId id="307" r:id="rId24"/>
    <p:sldId id="331" r:id="rId25"/>
    <p:sldId id="308" r:id="rId26"/>
    <p:sldId id="309" r:id="rId27"/>
    <p:sldId id="310" r:id="rId28"/>
  </p:sldIdLst>
  <p:sldSz cx="9144000" cy="6858000" type="screen4x3"/>
  <p:notesSz cx="9296400" cy="7010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99" autoAdjust="0"/>
    <p:restoredTop sz="94628" autoAdjust="0"/>
  </p:normalViewPr>
  <p:slideViewPr>
    <p:cSldViewPr>
      <p:cViewPr>
        <p:scale>
          <a:sx n="100" d="100"/>
          <a:sy n="100" d="100"/>
        </p:scale>
        <p:origin x="-408" y="-7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8440" cy="3505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5265809" y="0"/>
            <a:ext cx="4028440" cy="350520"/>
          </a:xfrm>
          <a:prstGeom prst="rect">
            <a:avLst/>
          </a:prstGeom>
        </p:spPr>
        <p:txBody>
          <a:bodyPr vert="horz" lIns="93177" tIns="46589" rIns="93177" bIns="46589" rtlCol="0"/>
          <a:lstStyle>
            <a:lvl1pPr algn="r">
              <a:defRPr sz="1200"/>
            </a:lvl1pPr>
          </a:lstStyle>
          <a:p>
            <a:fld id="{FFD4CFA2-8242-4ED9-86A4-E3CF3EB95087}" type="datetimeFigureOut">
              <a:rPr lang="en-US" smtClean="0"/>
              <a:t>11/25/2014</a:t>
            </a:fld>
            <a:endParaRPr lang="en-US"/>
          </a:p>
        </p:txBody>
      </p:sp>
      <p:sp>
        <p:nvSpPr>
          <p:cNvPr id="4" name="Footer Placeholder 3"/>
          <p:cNvSpPr>
            <a:spLocks noGrp="1"/>
          </p:cNvSpPr>
          <p:nvPr>
            <p:ph type="ftr" sz="quarter" idx="2"/>
          </p:nvPr>
        </p:nvSpPr>
        <p:spPr>
          <a:xfrm>
            <a:off x="0" y="6658664"/>
            <a:ext cx="4028440" cy="3505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5265809" y="6658664"/>
            <a:ext cx="4028440" cy="350520"/>
          </a:xfrm>
          <a:prstGeom prst="rect">
            <a:avLst/>
          </a:prstGeom>
        </p:spPr>
        <p:txBody>
          <a:bodyPr vert="horz" lIns="93177" tIns="46589" rIns="93177" bIns="46589" rtlCol="0" anchor="b"/>
          <a:lstStyle>
            <a:lvl1pPr algn="r">
              <a:defRPr sz="1200"/>
            </a:lvl1pPr>
          </a:lstStyle>
          <a:p>
            <a:fld id="{4B05C021-52B4-4B30-A37A-1B5018119E26}" type="slidenum">
              <a:rPr lang="en-US" smtClean="0"/>
              <a:t>‹#›</a:t>
            </a:fld>
            <a:endParaRPr lang="en-US"/>
          </a:p>
        </p:txBody>
      </p:sp>
    </p:spTree>
    <p:extLst>
      <p:ext uri="{BB962C8B-B14F-4D97-AF65-F5344CB8AC3E}">
        <p14:creationId xmlns:p14="http://schemas.microsoft.com/office/powerpoint/2010/main" val="31527344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8440" cy="3505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5265809" y="0"/>
            <a:ext cx="4028440" cy="350520"/>
          </a:xfrm>
          <a:prstGeom prst="rect">
            <a:avLst/>
          </a:prstGeom>
        </p:spPr>
        <p:txBody>
          <a:bodyPr vert="horz" lIns="93177" tIns="46589" rIns="93177" bIns="46589" rtlCol="0"/>
          <a:lstStyle>
            <a:lvl1pPr algn="r">
              <a:defRPr sz="1200"/>
            </a:lvl1pPr>
          </a:lstStyle>
          <a:p>
            <a:fld id="{40FCBD1C-B46E-4B1E-BC58-E1AB56883BC5}" type="datetimeFigureOut">
              <a:rPr lang="en-US" smtClean="0"/>
              <a:t>11/25/2014</a:t>
            </a:fld>
            <a:endParaRPr lang="en-US"/>
          </a:p>
        </p:txBody>
      </p:sp>
      <p:sp>
        <p:nvSpPr>
          <p:cNvPr id="4" name="Slide Image Placeholder 3"/>
          <p:cNvSpPr>
            <a:spLocks noGrp="1" noRot="1" noChangeAspect="1"/>
          </p:cNvSpPr>
          <p:nvPr>
            <p:ph type="sldImg" idx="2"/>
          </p:nvPr>
        </p:nvSpPr>
        <p:spPr>
          <a:xfrm>
            <a:off x="2895600" y="525463"/>
            <a:ext cx="3505200" cy="2628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929640" y="3329940"/>
            <a:ext cx="7437120" cy="31546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6658664"/>
            <a:ext cx="4028440" cy="3505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5265809" y="6658664"/>
            <a:ext cx="4028440" cy="350520"/>
          </a:xfrm>
          <a:prstGeom prst="rect">
            <a:avLst/>
          </a:prstGeom>
        </p:spPr>
        <p:txBody>
          <a:bodyPr vert="horz" lIns="93177" tIns="46589" rIns="93177" bIns="46589" rtlCol="0" anchor="b"/>
          <a:lstStyle>
            <a:lvl1pPr algn="r">
              <a:defRPr sz="1200"/>
            </a:lvl1pPr>
          </a:lstStyle>
          <a:p>
            <a:fld id="{95B9D4BC-6469-440F-9759-F9181C784C3E}" type="slidenum">
              <a:rPr lang="en-US" smtClean="0"/>
              <a:t>‹#›</a:t>
            </a:fld>
            <a:endParaRPr lang="en-US"/>
          </a:p>
        </p:txBody>
      </p:sp>
    </p:spTree>
    <p:extLst>
      <p:ext uri="{BB962C8B-B14F-4D97-AF65-F5344CB8AC3E}">
        <p14:creationId xmlns:p14="http://schemas.microsoft.com/office/powerpoint/2010/main" val="17394608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B9D4BC-6469-440F-9759-F9181C784C3E}" type="slidenum">
              <a:rPr lang="en-US" smtClean="0"/>
              <a:t>1</a:t>
            </a:fld>
            <a:endParaRPr lang="en-US"/>
          </a:p>
        </p:txBody>
      </p:sp>
    </p:spTree>
    <p:extLst>
      <p:ext uri="{BB962C8B-B14F-4D97-AF65-F5344CB8AC3E}">
        <p14:creationId xmlns:p14="http://schemas.microsoft.com/office/powerpoint/2010/main" val="7780786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B9D4BC-6469-440F-9759-F9181C784C3E}" type="slidenum">
              <a:rPr lang="en-US" smtClean="0"/>
              <a:t>6</a:t>
            </a:fld>
            <a:endParaRPr lang="en-US"/>
          </a:p>
        </p:txBody>
      </p:sp>
    </p:spTree>
    <p:extLst>
      <p:ext uri="{BB962C8B-B14F-4D97-AF65-F5344CB8AC3E}">
        <p14:creationId xmlns:p14="http://schemas.microsoft.com/office/powerpoint/2010/main" val="13807155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B9D4BC-6469-440F-9759-F9181C784C3E}" type="slidenum">
              <a:rPr lang="en-US" smtClean="0"/>
              <a:t>7</a:t>
            </a:fld>
            <a:endParaRPr lang="en-US"/>
          </a:p>
        </p:txBody>
      </p:sp>
    </p:spTree>
    <p:extLst>
      <p:ext uri="{BB962C8B-B14F-4D97-AF65-F5344CB8AC3E}">
        <p14:creationId xmlns:p14="http://schemas.microsoft.com/office/powerpoint/2010/main" val="35568900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B9D4BC-6469-440F-9759-F9181C784C3E}" type="slidenum">
              <a:rPr lang="en-US" smtClean="0"/>
              <a:t>9</a:t>
            </a:fld>
            <a:endParaRPr lang="en-US"/>
          </a:p>
        </p:txBody>
      </p:sp>
    </p:spTree>
    <p:extLst>
      <p:ext uri="{BB962C8B-B14F-4D97-AF65-F5344CB8AC3E}">
        <p14:creationId xmlns:p14="http://schemas.microsoft.com/office/powerpoint/2010/main" val="36192084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B9D4BC-6469-440F-9759-F9181C784C3E}" type="slidenum">
              <a:rPr lang="en-US" smtClean="0"/>
              <a:t>10</a:t>
            </a:fld>
            <a:endParaRPr lang="en-US"/>
          </a:p>
        </p:txBody>
      </p:sp>
    </p:spTree>
    <p:extLst>
      <p:ext uri="{BB962C8B-B14F-4D97-AF65-F5344CB8AC3E}">
        <p14:creationId xmlns:p14="http://schemas.microsoft.com/office/powerpoint/2010/main" val="13807155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B9D4BC-6469-440F-9759-F9181C784C3E}" type="slidenum">
              <a:rPr lang="en-US" smtClean="0"/>
              <a:t>11</a:t>
            </a:fld>
            <a:endParaRPr lang="en-US"/>
          </a:p>
        </p:txBody>
      </p:sp>
    </p:spTree>
    <p:extLst>
      <p:ext uri="{BB962C8B-B14F-4D97-AF65-F5344CB8AC3E}">
        <p14:creationId xmlns:p14="http://schemas.microsoft.com/office/powerpoint/2010/main" val="35568900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
        <p:cNvGrpSpPr/>
        <p:nvPr/>
      </p:nvGrpSpPr>
      <p:grpSpPr>
        <a:xfrm>
          <a:off x="0" y="0"/>
          <a:ext cx="0" cy="0"/>
          <a:chOff x="0" y="0"/>
          <a:chExt cx="0" cy="0"/>
        </a:xfrm>
      </p:grpSpPr>
      <p:sp>
        <p:nvSpPr>
          <p:cNvPr id="32" name="Shape 32"/>
          <p:cNvSpPr>
            <a:spLocks noGrp="1" noRot="1" noChangeAspect="1"/>
          </p:cNvSpPr>
          <p:nvPr>
            <p:ph type="sldImg" idx="2"/>
          </p:nvPr>
        </p:nvSpPr>
        <p:spPr>
          <a:xfrm>
            <a:off x="2895600" y="525463"/>
            <a:ext cx="3505200" cy="26289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3" name="Shape 33"/>
          <p:cNvSpPr txBox="1">
            <a:spLocks noGrp="1"/>
          </p:cNvSpPr>
          <p:nvPr>
            <p:ph type="body" idx="1"/>
          </p:nvPr>
        </p:nvSpPr>
        <p:spPr>
          <a:xfrm>
            <a:off x="929642" y="3329940"/>
            <a:ext cx="7437119" cy="3154680"/>
          </a:xfrm>
          <a:prstGeom prst="rect">
            <a:avLst/>
          </a:prstGeom>
        </p:spPr>
        <p:txBody>
          <a:bodyPr lIns="93162" tIns="93162" rIns="93162" bIns="93162" anchor="t" anchorCtr="0">
            <a:noAutofit/>
          </a:bodyPr>
          <a:lstStyle/>
          <a:p>
            <a:endParaRPr/>
          </a:p>
        </p:txBody>
      </p:sp>
    </p:spTree>
    <p:extLst>
      <p:ext uri="{BB962C8B-B14F-4D97-AF65-F5344CB8AC3E}">
        <p14:creationId xmlns:p14="http://schemas.microsoft.com/office/powerpoint/2010/main" val="8635151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Shape 56"/>
          <p:cNvSpPr>
            <a:spLocks noGrp="1" noRot="1" noChangeAspect="1"/>
          </p:cNvSpPr>
          <p:nvPr>
            <p:ph type="sldImg" idx="2"/>
          </p:nvPr>
        </p:nvSpPr>
        <p:spPr>
          <a:xfrm>
            <a:off x="2895600" y="525463"/>
            <a:ext cx="3505200" cy="26289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57" name="Shape 57"/>
          <p:cNvSpPr txBox="1">
            <a:spLocks noGrp="1"/>
          </p:cNvSpPr>
          <p:nvPr>
            <p:ph type="body" idx="1"/>
          </p:nvPr>
        </p:nvSpPr>
        <p:spPr>
          <a:xfrm>
            <a:off x="929642" y="3329940"/>
            <a:ext cx="7437119" cy="3154680"/>
          </a:xfrm>
          <a:prstGeom prst="rect">
            <a:avLst/>
          </a:prstGeom>
        </p:spPr>
        <p:txBody>
          <a:bodyPr lIns="93162" tIns="93162" rIns="93162" bIns="93162" anchor="t" anchorCtr="0">
            <a:noAutofit/>
          </a:bodyPr>
          <a:lstStyle/>
          <a:p>
            <a:endParaRPr/>
          </a:p>
        </p:txBody>
      </p:sp>
    </p:spTree>
    <p:extLst>
      <p:ext uri="{BB962C8B-B14F-4D97-AF65-F5344CB8AC3E}">
        <p14:creationId xmlns:p14="http://schemas.microsoft.com/office/powerpoint/2010/main" val="204643530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a:xfrm>
            <a:off x="6248400" y="6407944"/>
            <a:ext cx="1920240" cy="365760"/>
          </a:xfrm>
        </p:spPr>
        <p:txBody>
          <a:bodyPr/>
          <a:lstStyle>
            <a:lvl1pPr>
              <a:defRPr>
                <a:solidFill>
                  <a:srgbClr val="FFFFFF"/>
                </a:solidFill>
              </a:defRPr>
            </a:lvl1pPr>
            <a:extLst/>
          </a:lstStyle>
          <a:p>
            <a:fld id="{B966AE21-6B7A-4159-8269-F0D806E45FAB}" type="datetime1">
              <a:rPr lang="en-US" smtClean="0"/>
              <a:t>11/25/2014</a:t>
            </a:fld>
            <a:endParaRPr lang="en-US"/>
          </a:p>
        </p:txBody>
      </p:sp>
      <p:sp>
        <p:nvSpPr>
          <p:cNvPr id="19" name="Footer Placeholder 18"/>
          <p:cNvSpPr>
            <a:spLocks noGrp="1"/>
          </p:cNvSpPr>
          <p:nvPr>
            <p:ph type="ftr" sz="quarter" idx="11"/>
          </p:nvPr>
        </p:nvSpPr>
        <p:spPr>
          <a:xfrm>
            <a:off x="3901440" y="6407944"/>
            <a:ext cx="2350681" cy="365125"/>
          </a:xfrm>
        </p:spPr>
        <p:txBody>
          <a:bodyPr/>
          <a:lstStyle>
            <a:lvl1pPr>
              <a:defRPr>
                <a:solidFill>
                  <a:schemeClr val="accent1">
                    <a:tint val="20000"/>
                  </a:schemeClr>
                </a:solidFill>
              </a:defRPr>
            </a:lvl1pPr>
            <a:extLst/>
          </a:lstStyle>
          <a:p>
            <a:endParaRPr lang="en-US" dirty="0"/>
          </a:p>
        </p:txBody>
      </p:sp>
      <p:sp>
        <p:nvSpPr>
          <p:cNvPr id="27" name="Slide Number Placeholder 26"/>
          <p:cNvSpPr>
            <a:spLocks noGrp="1"/>
          </p:cNvSpPr>
          <p:nvPr>
            <p:ph type="sldNum" sz="quarter" idx="12"/>
          </p:nvPr>
        </p:nvSpPr>
        <p:spPr>
          <a:xfrm>
            <a:off x="8168640" y="6407944"/>
            <a:ext cx="365760" cy="365125"/>
          </a:xfrm>
        </p:spPr>
        <p:txBody>
          <a:bodyPr/>
          <a:lstStyle>
            <a:lvl1pPr>
              <a:defRPr>
                <a:solidFill>
                  <a:srgbClr val="FFFFFF"/>
                </a:solidFill>
              </a:defRPr>
            </a:lvl1pPr>
            <a:extLst/>
          </a:lstStyle>
          <a:p>
            <a:fld id="{96C6B1DE-E2F9-4470-BD5C-1DA069F01409}" type="slidenum">
              <a:rPr lang="en-US" smtClean="0"/>
              <a:t>‹#›</a:t>
            </a:fld>
            <a:endParaRPr lang="en-US"/>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848600" y="304800"/>
            <a:ext cx="1066800" cy="1066800"/>
          </a:xfrm>
          <a:prstGeom prst="rect">
            <a:avLst/>
          </a:prstGeom>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Title 6"/>
          <p:cNvSpPr>
            <a:spLocks noGrp="1"/>
          </p:cNvSpPr>
          <p:nvPr>
            <p:ph type="title"/>
          </p:nvPr>
        </p:nvSpPr>
        <p:spPr>
          <a:xfrm>
            <a:off x="457200" y="274638"/>
            <a:ext cx="7239000" cy="1143000"/>
          </a:xfrm>
        </p:spPr>
        <p:txBody>
          <a:bodyPr rtlCol="0"/>
          <a:lstStyle>
            <a:extLst/>
          </a:lstStyle>
          <a:p>
            <a:r>
              <a:rPr kumimoji="0" lang="en-US" smtClean="0"/>
              <a:t>Click to edit Master title style</a:t>
            </a:r>
            <a:endParaRPr kumimoji="0"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848600" y="304800"/>
            <a:ext cx="1066800" cy="1066800"/>
          </a:xfrm>
          <a:prstGeom prst="rect">
            <a:avLst/>
          </a:prstGeom>
        </p:spPr>
      </p:pic>
      <p:sp>
        <p:nvSpPr>
          <p:cNvPr id="12" name="Date Placeholder 29"/>
          <p:cNvSpPr>
            <a:spLocks noGrp="1"/>
          </p:cNvSpPr>
          <p:nvPr>
            <p:ph type="dt" sz="half" idx="10"/>
          </p:nvPr>
        </p:nvSpPr>
        <p:spPr>
          <a:xfrm>
            <a:off x="6248400" y="6407944"/>
            <a:ext cx="1920240" cy="365760"/>
          </a:xfrm>
        </p:spPr>
        <p:txBody>
          <a:bodyPr/>
          <a:lstStyle>
            <a:lvl1pPr>
              <a:defRPr>
                <a:solidFill>
                  <a:schemeClr val="tx1"/>
                </a:solidFill>
              </a:defRPr>
            </a:lvl1pPr>
            <a:extLst/>
          </a:lstStyle>
          <a:p>
            <a:fld id="{79443A19-B105-4ECC-8897-0C9368E4671C}" type="datetime1">
              <a:rPr lang="en-US" smtClean="0"/>
              <a:t>11/25/2014</a:t>
            </a:fld>
            <a:endParaRPr lang="en-US" dirty="0"/>
          </a:p>
        </p:txBody>
      </p:sp>
      <p:sp>
        <p:nvSpPr>
          <p:cNvPr id="13" name="Footer Placeholder 18"/>
          <p:cNvSpPr>
            <a:spLocks noGrp="1"/>
          </p:cNvSpPr>
          <p:nvPr>
            <p:ph type="ftr" sz="quarter" idx="11"/>
          </p:nvPr>
        </p:nvSpPr>
        <p:spPr>
          <a:xfrm>
            <a:off x="3901440" y="6407944"/>
            <a:ext cx="2350681" cy="365125"/>
          </a:xfrm>
        </p:spPr>
        <p:txBody>
          <a:bodyPr/>
          <a:lstStyle>
            <a:lvl1pPr>
              <a:defRPr>
                <a:solidFill>
                  <a:schemeClr val="tx1"/>
                </a:solidFill>
              </a:defRPr>
            </a:lvl1pPr>
            <a:extLst/>
          </a:lstStyle>
          <a:p>
            <a:endParaRPr lang="en-US" dirty="0"/>
          </a:p>
        </p:txBody>
      </p:sp>
      <p:sp>
        <p:nvSpPr>
          <p:cNvPr id="14" name="Slide Number Placeholder 26"/>
          <p:cNvSpPr>
            <a:spLocks noGrp="1"/>
          </p:cNvSpPr>
          <p:nvPr>
            <p:ph type="sldNum" sz="quarter" idx="12"/>
          </p:nvPr>
        </p:nvSpPr>
        <p:spPr>
          <a:xfrm>
            <a:off x="8168640" y="6407944"/>
            <a:ext cx="365760" cy="365125"/>
          </a:xfrm>
        </p:spPr>
        <p:txBody>
          <a:bodyPr/>
          <a:lstStyle>
            <a:lvl1pPr>
              <a:defRPr>
                <a:solidFill>
                  <a:schemeClr val="tx1"/>
                </a:solidFill>
              </a:defRPr>
            </a:lvl1pPr>
            <a:extLst/>
          </a:lstStyle>
          <a:p>
            <a:fld id="{96C6B1DE-E2F9-4470-BD5C-1DA069F01409}"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76535844-30BD-443E-946B-8FBD0859CA8A}" type="datetime1">
              <a:rPr lang="en-US" smtClean="0"/>
              <a:t>11/25/2014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96C6B1DE-E2F9-4470-BD5C-1DA069F01409}" type="slidenum">
              <a:rPr lang="en-US" smtClean="0"/>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1ECB59A-2E32-42EE-9042-FAEE2D24F408}" type="datetime1">
              <a:rPr lang="en-US" smtClean="0"/>
              <a:t>11/25/2014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96C6B1DE-E2F9-4470-BD5C-1DA069F01409}" type="slidenum">
              <a:rPr lang="en-US" smtClean="0"/>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3152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848600" y="304800"/>
            <a:ext cx="1066800" cy="1066800"/>
          </a:xfrm>
          <a:prstGeom prst="rect">
            <a:avLst/>
          </a:prstGeom>
        </p:spPr>
      </p:pic>
      <p:sp>
        <p:nvSpPr>
          <p:cNvPr id="11" name="Date Placeholder 29"/>
          <p:cNvSpPr>
            <a:spLocks noGrp="1"/>
          </p:cNvSpPr>
          <p:nvPr>
            <p:ph type="dt" sz="half" idx="10"/>
          </p:nvPr>
        </p:nvSpPr>
        <p:spPr>
          <a:xfrm>
            <a:off x="6248400" y="6407944"/>
            <a:ext cx="1920240" cy="365760"/>
          </a:xfrm>
        </p:spPr>
        <p:txBody>
          <a:bodyPr/>
          <a:lstStyle>
            <a:lvl1pPr>
              <a:defRPr>
                <a:solidFill>
                  <a:schemeClr val="tx1"/>
                </a:solidFill>
              </a:defRPr>
            </a:lvl1pPr>
            <a:extLst/>
          </a:lstStyle>
          <a:p>
            <a:fld id="{E5C7D451-7B9C-471A-9BDD-A6C13068B4E6}" type="datetime1">
              <a:rPr lang="en-US" smtClean="0"/>
              <a:t>11/25/2014</a:t>
            </a:fld>
            <a:endParaRPr lang="en-US" dirty="0"/>
          </a:p>
        </p:txBody>
      </p:sp>
      <p:sp>
        <p:nvSpPr>
          <p:cNvPr id="12" name="Footer Placeholder 18"/>
          <p:cNvSpPr>
            <a:spLocks noGrp="1"/>
          </p:cNvSpPr>
          <p:nvPr>
            <p:ph type="ftr" sz="quarter" idx="11"/>
          </p:nvPr>
        </p:nvSpPr>
        <p:spPr>
          <a:xfrm>
            <a:off x="3901440" y="6407944"/>
            <a:ext cx="2350681" cy="365125"/>
          </a:xfrm>
        </p:spPr>
        <p:txBody>
          <a:bodyPr/>
          <a:lstStyle>
            <a:lvl1pPr>
              <a:defRPr>
                <a:solidFill>
                  <a:schemeClr val="tx1"/>
                </a:solidFill>
              </a:defRPr>
            </a:lvl1pPr>
            <a:extLst/>
          </a:lstStyle>
          <a:p>
            <a:endParaRPr lang="en-US" dirty="0"/>
          </a:p>
        </p:txBody>
      </p:sp>
      <p:sp>
        <p:nvSpPr>
          <p:cNvPr id="13" name="Slide Number Placeholder 26"/>
          <p:cNvSpPr>
            <a:spLocks noGrp="1"/>
          </p:cNvSpPr>
          <p:nvPr>
            <p:ph type="sldNum" sz="quarter" idx="12"/>
          </p:nvPr>
        </p:nvSpPr>
        <p:spPr>
          <a:xfrm>
            <a:off x="8168640" y="6407944"/>
            <a:ext cx="365760" cy="365125"/>
          </a:xfrm>
        </p:spPr>
        <p:txBody>
          <a:bodyPr/>
          <a:lstStyle>
            <a:lvl1pPr>
              <a:defRPr>
                <a:solidFill>
                  <a:schemeClr val="tx1"/>
                </a:solidFill>
              </a:defRPr>
            </a:lvl1pPr>
            <a:extLst/>
          </a:lstStyle>
          <a:p>
            <a:fld id="{96C6B1DE-E2F9-4470-BD5C-1DA069F01409}"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1145819A-4CD4-4D5F-AC46-7BCFB7AD6422}" type="datetime1">
              <a:rPr lang="en-US" smtClean="0"/>
              <a:t>11/25/2014</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96C6B1DE-E2F9-4470-BD5C-1DA069F01409}" type="slidenum">
              <a:rPr lang="en-US" smtClean="0"/>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848600" y="304800"/>
            <a:ext cx="1066800" cy="1066800"/>
          </a:xfrm>
          <a:prstGeom prst="rect">
            <a:avLst/>
          </a:prstGeom>
        </p:spPr>
      </p:pic>
      <p:sp>
        <p:nvSpPr>
          <p:cNvPr id="6" name="Date Placeholder 29"/>
          <p:cNvSpPr>
            <a:spLocks noGrp="1"/>
          </p:cNvSpPr>
          <p:nvPr>
            <p:ph type="dt" sz="half" idx="10"/>
          </p:nvPr>
        </p:nvSpPr>
        <p:spPr>
          <a:xfrm>
            <a:off x="6248400" y="6407944"/>
            <a:ext cx="1920240" cy="365760"/>
          </a:xfrm>
        </p:spPr>
        <p:txBody>
          <a:bodyPr/>
          <a:lstStyle>
            <a:lvl1pPr>
              <a:defRPr>
                <a:solidFill>
                  <a:schemeClr val="tx1"/>
                </a:solidFill>
              </a:defRPr>
            </a:lvl1pPr>
            <a:extLst/>
          </a:lstStyle>
          <a:p>
            <a:fld id="{45A9B0EC-A8C3-47BF-B084-C9918DA021D2}" type="datetime1">
              <a:rPr lang="en-US" smtClean="0"/>
              <a:t>11/25/2014</a:t>
            </a:fld>
            <a:endParaRPr lang="en-US" dirty="0"/>
          </a:p>
        </p:txBody>
      </p:sp>
      <p:sp>
        <p:nvSpPr>
          <p:cNvPr id="7" name="Footer Placeholder 18"/>
          <p:cNvSpPr>
            <a:spLocks noGrp="1"/>
          </p:cNvSpPr>
          <p:nvPr>
            <p:ph type="ftr" sz="quarter" idx="11"/>
          </p:nvPr>
        </p:nvSpPr>
        <p:spPr>
          <a:xfrm>
            <a:off x="3901440" y="6407944"/>
            <a:ext cx="2350681" cy="365125"/>
          </a:xfrm>
        </p:spPr>
        <p:txBody>
          <a:bodyPr/>
          <a:lstStyle>
            <a:lvl1pPr>
              <a:defRPr>
                <a:solidFill>
                  <a:schemeClr val="tx1"/>
                </a:solidFill>
              </a:defRPr>
            </a:lvl1pPr>
            <a:extLst/>
          </a:lstStyle>
          <a:p>
            <a:endParaRPr lang="en-US" dirty="0"/>
          </a:p>
        </p:txBody>
      </p:sp>
      <p:sp>
        <p:nvSpPr>
          <p:cNvPr id="8" name="Slide Number Placeholder 26"/>
          <p:cNvSpPr>
            <a:spLocks noGrp="1"/>
          </p:cNvSpPr>
          <p:nvPr>
            <p:ph type="sldNum" sz="quarter" idx="12"/>
          </p:nvPr>
        </p:nvSpPr>
        <p:spPr>
          <a:xfrm>
            <a:off x="8168640" y="6407944"/>
            <a:ext cx="365760" cy="365125"/>
          </a:xfrm>
        </p:spPr>
        <p:txBody>
          <a:bodyPr/>
          <a:lstStyle>
            <a:lvl1pPr>
              <a:defRPr>
                <a:solidFill>
                  <a:schemeClr val="tx1"/>
                </a:solidFill>
              </a:defRPr>
            </a:lvl1pPr>
            <a:extLst/>
          </a:lstStyle>
          <a:p>
            <a:fld id="{96C6B1DE-E2F9-4470-BD5C-1DA069F01409}"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54005654-F237-436E-830D-5DA801DAC57C}" type="datetime1">
              <a:rPr lang="en-US" smtClean="0"/>
              <a:t>11/25/2014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96C6B1DE-E2F9-4470-BD5C-1DA069F01409}"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CFA79149-8DCE-4940-BC0F-121A96833222}" type="datetime1">
              <a:rPr lang="en-US" smtClean="0"/>
              <a:t>11/25/2014</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96C6B1DE-E2F9-4470-BD5C-1DA069F01409}" type="slidenum">
              <a:rPr lang="en-US" smtClean="0"/>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5BF272A-6A07-4748-9580-566C79A38E7B}" type="datetime1">
              <a:rPr lang="en-US" smtClean="0"/>
              <a:t>11/25/2014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96C6B1DE-E2F9-4470-BD5C-1DA069F01409}"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E0CE8D7-BCAB-4B2F-BFD8-4FFCE854568B}" type="datetime1">
              <a:rPr lang="en-US" smtClean="0"/>
              <a:t>11/25/2014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96C6B1DE-E2F9-4470-BD5C-1DA069F01409}"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0"/>
        <p:cNvGrpSpPr/>
        <p:nvPr/>
      </p:nvGrpSpPr>
      <p:grpSpPr>
        <a:xfrm>
          <a:off x="0" y="0"/>
          <a:ext cx="0" cy="0"/>
          <a:chOff x="0" y="0"/>
          <a:chExt cx="0" cy="0"/>
        </a:xfrm>
      </p:grpSpPr>
      <p:sp>
        <p:nvSpPr>
          <p:cNvPr id="11" name="Shape 11"/>
          <p:cNvSpPr txBox="1">
            <a:spLocks noGrp="1"/>
          </p:cNvSpPr>
          <p:nvPr>
            <p:ph type="title"/>
          </p:nvPr>
        </p:nvSpPr>
        <p:spPr>
          <a:xfrm>
            <a:off x="457200" y="274637"/>
            <a:ext cx="8229600" cy="1143000"/>
          </a:xfrm>
          <a:prstGeom prst="rect">
            <a:avLst/>
          </a:prstGeom>
        </p:spPr>
        <p:txBody>
          <a:bodyPr lIns="91425" tIns="91425" rIns="91425" b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2" name="Shape 12"/>
          <p:cNvSpPr txBox="1">
            <a:spLocks noGrp="1"/>
          </p:cNvSpPr>
          <p:nvPr>
            <p:ph type="body" idx="1"/>
          </p:nvPr>
        </p:nvSpPr>
        <p:spPr>
          <a:xfrm>
            <a:off x="457200" y="1600200"/>
            <a:ext cx="8229600" cy="4967573"/>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dirty="0"/>
          </a:p>
        </p:txBody>
      </p:sp>
    </p:spTree>
    <p:extLst>
      <p:ext uri="{BB962C8B-B14F-4D97-AF65-F5344CB8AC3E}">
        <p14:creationId xmlns:p14="http://schemas.microsoft.com/office/powerpoint/2010/main" val="104034715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4">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771C25A0-9686-470D-A4A1-1670005654C1}" type="datetime1">
              <a:rPr lang="en-US" smtClean="0"/>
              <a:t>11/25/2014</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96C6B1DE-E2F9-4470-BD5C-1DA069F01409}"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iming>
    <p:tnLst>
      <p:par>
        <p:cTn id="1" dur="indefinite" restart="never" nodeType="tmRoot"/>
      </p:par>
    </p:tnLst>
  </p:timing>
  <p:hf sldNum="0" hdr="0" ftr="0" dt="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1981199"/>
            <a:ext cx="7848600" cy="914401"/>
          </a:xfrm>
        </p:spPr>
        <p:txBody>
          <a:bodyPr anchor="t">
            <a:normAutofit/>
          </a:bodyPr>
          <a:lstStyle/>
          <a:p>
            <a:pPr algn="l"/>
            <a:r>
              <a:rPr lang="en-US" sz="4200" dirty="0" smtClean="0"/>
              <a:t>2014 </a:t>
            </a:r>
            <a:r>
              <a:rPr lang="en-US" sz="4200" dirty="0" smtClean="0"/>
              <a:t>Tau Beta Pi Convention</a:t>
            </a:r>
            <a:endParaRPr lang="en-US" sz="4200" dirty="0"/>
          </a:p>
        </p:txBody>
      </p:sp>
      <p:sp>
        <p:nvSpPr>
          <p:cNvPr id="3" name="Subtitle 2"/>
          <p:cNvSpPr>
            <a:spLocks noGrp="1"/>
          </p:cNvSpPr>
          <p:nvPr>
            <p:ph type="subTitle" idx="1"/>
          </p:nvPr>
        </p:nvSpPr>
        <p:spPr>
          <a:xfrm>
            <a:off x="838200" y="3429000"/>
            <a:ext cx="7620000" cy="1676400"/>
          </a:xfrm>
        </p:spPr>
        <p:txBody>
          <a:bodyPr>
            <a:noAutofit/>
          </a:bodyPr>
          <a:lstStyle/>
          <a:p>
            <a:pPr algn="l"/>
            <a:r>
              <a:rPr lang="en-US" sz="3200" dirty="0"/>
              <a:t>Constitution &amp; Bylaws</a:t>
            </a:r>
            <a:br>
              <a:rPr lang="en-US" sz="3200" dirty="0"/>
            </a:br>
            <a:r>
              <a:rPr lang="en-US" sz="3200" dirty="0"/>
              <a:t>Amendments for</a:t>
            </a:r>
            <a:br>
              <a:rPr lang="en-US" sz="3200" dirty="0"/>
            </a:br>
            <a:r>
              <a:rPr lang="en-US" sz="3200" dirty="0"/>
              <a:t>Chapter Ratification</a:t>
            </a:r>
          </a:p>
        </p:txBody>
      </p:sp>
    </p:spTree>
    <p:extLst>
      <p:ext uri="{BB962C8B-B14F-4D97-AF65-F5344CB8AC3E}">
        <p14:creationId xmlns:p14="http://schemas.microsoft.com/office/powerpoint/2010/main" val="327924575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800" dirty="0" smtClean="0"/>
              <a:t>The 2014 Convention approved six amendments to the Constitution &amp; Bylaws</a:t>
            </a:r>
          </a:p>
          <a:p>
            <a:r>
              <a:rPr lang="en-US" sz="2800" dirty="0" smtClean="0"/>
              <a:t>All six require ratification by the chapters</a:t>
            </a:r>
          </a:p>
          <a:p>
            <a:r>
              <a:rPr lang="en-US" sz="2800" dirty="0" smtClean="0"/>
              <a:t>Additional information including the ballot </a:t>
            </a:r>
            <a:r>
              <a:rPr lang="en-US" sz="2800" dirty="0" smtClean="0"/>
              <a:t>is available on the Convention website</a:t>
            </a:r>
            <a:endParaRPr lang="en-US" sz="2800" dirty="0" smtClean="0"/>
          </a:p>
          <a:p>
            <a:r>
              <a:rPr lang="en-US" sz="2800" dirty="0" smtClean="0"/>
              <a:t>Chapters have until April 1, 2015 to submit their ballots</a:t>
            </a:r>
          </a:p>
        </p:txBody>
      </p:sp>
      <p:sp>
        <p:nvSpPr>
          <p:cNvPr id="3" name="Title 2"/>
          <p:cNvSpPr>
            <a:spLocks noGrp="1"/>
          </p:cNvSpPr>
          <p:nvPr>
            <p:ph type="title"/>
          </p:nvPr>
        </p:nvSpPr>
        <p:spPr/>
        <p:txBody>
          <a:bodyPr>
            <a:normAutofit/>
          </a:bodyPr>
          <a:lstStyle/>
          <a:p>
            <a:r>
              <a:rPr lang="en-US" sz="4200" dirty="0" smtClean="0"/>
              <a:t>Overview</a:t>
            </a:r>
            <a:endParaRPr lang="en-US" sz="4200" dirty="0"/>
          </a:p>
        </p:txBody>
      </p:sp>
    </p:spTree>
    <p:extLst>
      <p:ext uri="{BB962C8B-B14F-4D97-AF65-F5344CB8AC3E}">
        <p14:creationId xmlns:p14="http://schemas.microsoft.com/office/powerpoint/2010/main" val="72186428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8229600" cy="4919472"/>
          </a:xfrm>
        </p:spPr>
        <p:txBody>
          <a:bodyPr>
            <a:normAutofit/>
          </a:bodyPr>
          <a:lstStyle/>
          <a:p>
            <a:r>
              <a:rPr lang="en-US" sz="2800" dirty="0" smtClean="0"/>
              <a:t>Amendments approved by a ¾ vote of the 2014 Convention include:</a:t>
            </a:r>
          </a:p>
          <a:p>
            <a:pPr marL="880110" lvl="1" indent="-514350">
              <a:buFont typeface="+mj-lt"/>
              <a:buAutoNum type="arabicPeriod"/>
            </a:pPr>
            <a:r>
              <a:rPr lang="en-US" sz="2200" dirty="0" smtClean="0"/>
              <a:t>Remove the details of the Headquarters retirement plan from the Constitution</a:t>
            </a:r>
          </a:p>
          <a:p>
            <a:pPr marL="880110" lvl="1" indent="-514350">
              <a:buFont typeface="+mj-lt"/>
              <a:buAutoNum type="arabicPeriod"/>
            </a:pPr>
            <a:r>
              <a:rPr lang="en-US" sz="2200" dirty="0" smtClean="0"/>
              <a:t>Allow </a:t>
            </a:r>
            <a:r>
              <a:rPr lang="en-US" sz="2200" dirty="0"/>
              <a:t>alumni chapters to specify an officer election period in their chapter </a:t>
            </a:r>
            <a:r>
              <a:rPr lang="en-US" sz="2200" dirty="0" smtClean="0"/>
              <a:t>bylaws</a:t>
            </a:r>
          </a:p>
          <a:p>
            <a:pPr marL="880110" lvl="1" indent="-514350">
              <a:buFont typeface="+mj-lt"/>
              <a:buAutoNum type="arabicPeriod"/>
            </a:pPr>
            <a:r>
              <a:rPr lang="en-US" sz="2200" dirty="0" smtClean="0"/>
              <a:t>Modifying the Fellowship Board size and term length</a:t>
            </a:r>
          </a:p>
          <a:p>
            <a:pPr marL="880110" lvl="1" indent="-514350">
              <a:buFont typeface="+mj-lt"/>
              <a:buAutoNum type="arabicPeriod"/>
            </a:pPr>
            <a:r>
              <a:rPr lang="en-US" sz="2200" dirty="0" smtClean="0"/>
              <a:t>Clarify graduate student eligibility</a:t>
            </a:r>
          </a:p>
          <a:p>
            <a:pPr marL="880110" lvl="1" indent="-514350">
              <a:buFont typeface="+mj-lt"/>
              <a:buAutoNum type="arabicPeriod"/>
            </a:pPr>
            <a:r>
              <a:rPr lang="en-US" sz="2200" dirty="0" smtClean="0"/>
              <a:t>Provide flexibility in the position of Editor of the Association</a:t>
            </a:r>
          </a:p>
          <a:p>
            <a:pPr marL="880110" lvl="1" indent="-514350">
              <a:buFont typeface="+mj-lt"/>
              <a:buAutoNum type="arabicPeriod"/>
            </a:pPr>
            <a:r>
              <a:rPr lang="en-US" sz="2200" dirty="0" smtClean="0"/>
              <a:t>Adjust provisions regarding the salary determination of the Assistant Secretary-Treasurer</a:t>
            </a:r>
          </a:p>
          <a:p>
            <a:endParaRPr lang="en-US" dirty="0" smtClean="0"/>
          </a:p>
          <a:p>
            <a:pPr marL="624078" indent="-514350">
              <a:buFont typeface="+mj-lt"/>
              <a:buAutoNum type="arabicPeriod"/>
            </a:pPr>
            <a:endParaRPr lang="en-US" dirty="0" smtClean="0"/>
          </a:p>
          <a:p>
            <a:pPr marL="624078" indent="-514350">
              <a:buFont typeface="+mj-lt"/>
              <a:buAutoNum type="arabicPeriod"/>
            </a:pPr>
            <a:endParaRPr lang="en-US" dirty="0" smtClean="0"/>
          </a:p>
          <a:p>
            <a:pPr marL="624078" indent="-514350">
              <a:buFont typeface="+mj-lt"/>
              <a:buAutoNum type="arabicPeriod"/>
            </a:pPr>
            <a:endParaRPr lang="en-US" dirty="0"/>
          </a:p>
        </p:txBody>
      </p:sp>
      <p:sp>
        <p:nvSpPr>
          <p:cNvPr id="3" name="Title 2"/>
          <p:cNvSpPr>
            <a:spLocks noGrp="1"/>
          </p:cNvSpPr>
          <p:nvPr>
            <p:ph type="title"/>
          </p:nvPr>
        </p:nvSpPr>
        <p:spPr/>
        <p:txBody>
          <a:bodyPr>
            <a:normAutofit/>
          </a:bodyPr>
          <a:lstStyle/>
          <a:p>
            <a:r>
              <a:rPr lang="en-US" sz="4200" dirty="0" smtClean="0"/>
              <a:t>Overview</a:t>
            </a:r>
            <a:endParaRPr lang="en-US" sz="4200" dirty="0"/>
          </a:p>
        </p:txBody>
      </p:sp>
    </p:spTree>
    <p:extLst>
      <p:ext uri="{BB962C8B-B14F-4D97-AF65-F5344CB8AC3E}">
        <p14:creationId xmlns:p14="http://schemas.microsoft.com/office/powerpoint/2010/main" val="391520269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800" dirty="0"/>
              <a:t>The Executive Council and Executive Director recommend approval of all </a:t>
            </a:r>
            <a:r>
              <a:rPr lang="en-US" sz="2800" dirty="0" smtClean="0"/>
              <a:t>six </a:t>
            </a:r>
            <a:r>
              <a:rPr lang="en-US" sz="2800" dirty="0"/>
              <a:t>amendments.</a:t>
            </a:r>
          </a:p>
          <a:p>
            <a:r>
              <a:rPr lang="en-US" sz="2800" dirty="0" smtClean="0"/>
              <a:t>In </a:t>
            </a:r>
            <a:r>
              <a:rPr lang="en-US" sz="2800" dirty="0"/>
              <a:t>2014, all collegiate chapters submitted </a:t>
            </a:r>
            <a:r>
              <a:rPr lang="en-US" sz="2800" dirty="0" smtClean="0"/>
              <a:t>ratification ballots for the amendments approved by the 2013 Convention. </a:t>
            </a:r>
            <a:r>
              <a:rPr lang="en-US" sz="2800" dirty="0"/>
              <a:t>Please keep this tradition alive!</a:t>
            </a:r>
          </a:p>
          <a:p>
            <a:endParaRPr lang="en-US" dirty="0"/>
          </a:p>
        </p:txBody>
      </p:sp>
      <p:sp>
        <p:nvSpPr>
          <p:cNvPr id="3" name="Title 2"/>
          <p:cNvSpPr>
            <a:spLocks noGrp="1"/>
          </p:cNvSpPr>
          <p:nvPr>
            <p:ph type="title"/>
          </p:nvPr>
        </p:nvSpPr>
        <p:spPr/>
        <p:txBody>
          <a:bodyPr>
            <a:normAutofit/>
          </a:bodyPr>
          <a:lstStyle/>
          <a:p>
            <a:r>
              <a:rPr lang="en-US" sz="4200" dirty="0" smtClean="0"/>
              <a:t>Overview</a:t>
            </a:r>
            <a:endParaRPr lang="en-US" sz="4200" dirty="0"/>
          </a:p>
        </p:txBody>
      </p:sp>
    </p:spTree>
    <p:extLst>
      <p:ext uri="{BB962C8B-B14F-4D97-AF65-F5344CB8AC3E}">
        <p14:creationId xmlns:p14="http://schemas.microsoft.com/office/powerpoint/2010/main" val="331101008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1600200"/>
            <a:ext cx="8305800" cy="2057400"/>
          </a:xfrm>
        </p:spPr>
        <p:txBody>
          <a:bodyPr anchor="t">
            <a:normAutofit/>
          </a:bodyPr>
          <a:lstStyle/>
          <a:p>
            <a:pPr algn="l"/>
            <a:r>
              <a:rPr lang="en-US" sz="4200" dirty="0"/>
              <a:t>1</a:t>
            </a:r>
            <a:r>
              <a:rPr lang="en-US" sz="4200" dirty="0" smtClean="0"/>
              <a:t>. </a:t>
            </a:r>
            <a:r>
              <a:rPr lang="en-US" sz="4200" dirty="0" smtClean="0"/>
              <a:t>	Remove </a:t>
            </a:r>
            <a:r>
              <a:rPr lang="en-US" sz="4200" dirty="0" smtClean="0"/>
              <a:t>the details of the  </a:t>
            </a:r>
            <a:r>
              <a:rPr lang="en-US" sz="4200" dirty="0" smtClean="0"/>
              <a:t> 	Headquarters </a:t>
            </a:r>
            <a:r>
              <a:rPr lang="en-US" sz="4200" dirty="0" smtClean="0"/>
              <a:t>retirement </a:t>
            </a:r>
            <a:r>
              <a:rPr lang="en-US" sz="4200" dirty="0" smtClean="0"/>
              <a:t>	plan </a:t>
            </a:r>
            <a:r>
              <a:rPr lang="en-US" sz="4200" dirty="0"/>
              <a:t>from </a:t>
            </a:r>
            <a:r>
              <a:rPr lang="en-US" sz="4200" dirty="0" smtClean="0"/>
              <a:t>Constitution</a:t>
            </a:r>
            <a:endParaRPr lang="en-US" sz="4200" dirty="0"/>
          </a:p>
        </p:txBody>
      </p:sp>
      <p:sp>
        <p:nvSpPr>
          <p:cNvPr id="3" name="Subtitle 2"/>
          <p:cNvSpPr>
            <a:spLocks noGrp="1"/>
          </p:cNvSpPr>
          <p:nvPr>
            <p:ph type="subTitle" idx="1"/>
          </p:nvPr>
        </p:nvSpPr>
        <p:spPr>
          <a:xfrm>
            <a:off x="1371600" y="3886201"/>
            <a:ext cx="7086600" cy="1143000"/>
          </a:xfrm>
        </p:spPr>
        <p:txBody>
          <a:bodyPr>
            <a:normAutofit/>
          </a:bodyPr>
          <a:lstStyle/>
          <a:p>
            <a:pPr algn="l"/>
            <a:r>
              <a:rPr lang="en-US" sz="2400" dirty="0" smtClean="0"/>
              <a:t>Constitution Article V</a:t>
            </a:r>
            <a:r>
              <a:rPr lang="en-US" sz="2400" dirty="0" smtClean="0"/>
              <a:t>, </a:t>
            </a:r>
            <a:r>
              <a:rPr lang="en-US" sz="2400" dirty="0" smtClean="0"/>
              <a:t>Sections 1 </a:t>
            </a:r>
            <a:r>
              <a:rPr lang="en-US" sz="2400" dirty="0"/>
              <a:t>&amp;</a:t>
            </a:r>
            <a:r>
              <a:rPr lang="en-US" sz="2400" dirty="0" smtClean="0"/>
              <a:t> 2</a:t>
            </a:r>
            <a:endParaRPr lang="en-US" sz="2400" dirty="0"/>
          </a:p>
        </p:txBody>
      </p:sp>
    </p:spTree>
    <p:extLst>
      <p:ext uri="{BB962C8B-B14F-4D97-AF65-F5344CB8AC3E}">
        <p14:creationId xmlns:p14="http://schemas.microsoft.com/office/powerpoint/2010/main" val="158759830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200" dirty="0"/>
              <a:t>1</a:t>
            </a:r>
            <a:r>
              <a:rPr lang="en-US" sz="4200" dirty="0" smtClean="0"/>
              <a:t>. Retirement Plan </a:t>
            </a:r>
            <a:endParaRPr lang="en-US" sz="4200" dirty="0"/>
          </a:p>
        </p:txBody>
      </p:sp>
      <p:sp>
        <p:nvSpPr>
          <p:cNvPr id="3" name="Content Placeholder 2"/>
          <p:cNvSpPr>
            <a:spLocks noGrp="1"/>
          </p:cNvSpPr>
          <p:nvPr>
            <p:ph idx="1"/>
          </p:nvPr>
        </p:nvSpPr>
        <p:spPr>
          <a:xfrm>
            <a:off x="457200" y="1371600"/>
            <a:ext cx="8229600" cy="4754563"/>
          </a:xfrm>
        </p:spPr>
        <p:txBody>
          <a:bodyPr>
            <a:normAutofit/>
          </a:bodyPr>
          <a:lstStyle/>
          <a:p>
            <a:r>
              <a:rPr lang="en-US" sz="2800" dirty="0" smtClean="0"/>
              <a:t>The current Article as stated would necessitate a change to the Constitution to make any changes to the retirement plan</a:t>
            </a:r>
          </a:p>
          <a:p>
            <a:r>
              <a:rPr lang="en-US" sz="2800" dirty="0" smtClean="0"/>
              <a:t>The retirement plan is an operational responsibility, such as health-care and parking</a:t>
            </a:r>
            <a:endParaRPr lang="en-US" sz="2800" dirty="0"/>
          </a:p>
          <a:p>
            <a:r>
              <a:rPr lang="en-US" sz="2800" dirty="0" smtClean="0"/>
              <a:t>The new policy is consistent </a:t>
            </a:r>
            <a:r>
              <a:rPr lang="en-US" sz="2800" dirty="0"/>
              <a:t>with other </a:t>
            </a:r>
            <a:r>
              <a:rPr lang="en-US" sz="2800" dirty="0" smtClean="0"/>
              <a:t>honor society’s constitutions </a:t>
            </a:r>
            <a:r>
              <a:rPr lang="en-US" sz="2800" dirty="0"/>
              <a:t>and corporate </a:t>
            </a:r>
            <a:r>
              <a:rPr lang="en-US" sz="2800" dirty="0" smtClean="0"/>
              <a:t>policies</a:t>
            </a:r>
            <a:endParaRPr lang="en-US" sz="2800" dirty="0"/>
          </a:p>
        </p:txBody>
      </p:sp>
    </p:spTree>
    <p:extLst>
      <p:ext uri="{BB962C8B-B14F-4D97-AF65-F5344CB8AC3E}">
        <p14:creationId xmlns:p14="http://schemas.microsoft.com/office/powerpoint/2010/main" val="189644796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a:t>
            </a:r>
            <a:r>
              <a:rPr lang="en-US" dirty="0" smtClean="0"/>
              <a:t>. Retirement Plan</a:t>
            </a:r>
            <a:endParaRPr lang="en-US" dirty="0"/>
          </a:p>
        </p:txBody>
      </p:sp>
      <p:sp>
        <p:nvSpPr>
          <p:cNvPr id="3" name="Content Placeholder 2"/>
          <p:cNvSpPr>
            <a:spLocks noGrp="1"/>
          </p:cNvSpPr>
          <p:nvPr>
            <p:ph idx="1"/>
          </p:nvPr>
        </p:nvSpPr>
        <p:spPr>
          <a:xfrm>
            <a:off x="533400" y="1600200"/>
            <a:ext cx="7970520" cy="5029200"/>
          </a:xfrm>
        </p:spPr>
        <p:txBody>
          <a:bodyPr>
            <a:noAutofit/>
          </a:bodyPr>
          <a:lstStyle/>
          <a:p>
            <a:pPr marL="109728" indent="0">
              <a:spcBef>
                <a:spcPts val="0"/>
              </a:spcBef>
              <a:buNone/>
            </a:pPr>
            <a:r>
              <a:rPr lang="en-US" sz="1800" dirty="0" smtClean="0"/>
              <a:t>Constitution Article V</a:t>
            </a:r>
            <a:endParaRPr lang="en-US" sz="1800" dirty="0" smtClean="0"/>
          </a:p>
          <a:p>
            <a:pPr marL="109728" indent="0">
              <a:spcBef>
                <a:spcPts val="0"/>
              </a:spcBef>
              <a:buNone/>
            </a:pPr>
            <a:r>
              <a:rPr lang="en-US" sz="1800" dirty="0" smtClean="0"/>
              <a:t>SECTION </a:t>
            </a:r>
            <a:r>
              <a:rPr lang="en-US" sz="1800" dirty="0"/>
              <a:t>1. </a:t>
            </a:r>
            <a:r>
              <a:rPr lang="en-US" sz="1800" b="1" strike="sngStrike" dirty="0">
                <a:solidFill>
                  <a:srgbClr val="FF0000"/>
                </a:solidFill>
              </a:rPr>
              <a:t>Coverage</a:t>
            </a:r>
            <a:r>
              <a:rPr lang="en-US" sz="1800" b="1" strike="sngStrike" dirty="0" smtClean="0">
                <a:solidFill>
                  <a:srgbClr val="FF0000"/>
                </a:solidFill>
              </a:rPr>
              <a:t>.</a:t>
            </a:r>
            <a:r>
              <a:rPr lang="en-US" sz="1800" b="1" dirty="0" smtClean="0"/>
              <a:t> </a:t>
            </a:r>
            <a:r>
              <a:rPr lang="en-US" sz="1800" b="1" u="sng" dirty="0" smtClean="0">
                <a:solidFill>
                  <a:schemeClr val="accent1"/>
                </a:solidFill>
              </a:rPr>
              <a:t>Retirement Plan.</a:t>
            </a:r>
            <a:r>
              <a:rPr lang="en-US" sz="1800" b="1" dirty="0" smtClean="0">
                <a:solidFill>
                  <a:schemeClr val="accent1"/>
                </a:solidFill>
              </a:rPr>
              <a:t> </a:t>
            </a:r>
            <a:r>
              <a:rPr lang="en-US" sz="1800" dirty="0" smtClean="0"/>
              <a:t>The Executive Council shall establish </a:t>
            </a:r>
            <a:r>
              <a:rPr lang="en-US" sz="1800" u="sng" dirty="0" smtClean="0">
                <a:solidFill>
                  <a:schemeClr val="accent1"/>
                </a:solidFill>
              </a:rPr>
              <a:t>and set the policies for a retirement </a:t>
            </a:r>
            <a:r>
              <a:rPr lang="en-US" sz="1800" u="sng" dirty="0">
                <a:solidFill>
                  <a:schemeClr val="accent1"/>
                </a:solidFill>
              </a:rPr>
              <a:t>plan for the employees of the Association</a:t>
            </a:r>
            <a:r>
              <a:rPr lang="en-US" sz="1800" u="sng" dirty="0" smtClean="0">
                <a:solidFill>
                  <a:schemeClr val="accent1"/>
                </a:solidFill>
              </a:rPr>
              <a:t>.</a:t>
            </a:r>
            <a:r>
              <a:rPr lang="en-US" sz="1800" dirty="0" smtClean="0">
                <a:solidFill>
                  <a:srgbClr val="0070C0"/>
                </a:solidFill>
              </a:rPr>
              <a:t> </a:t>
            </a:r>
            <a:r>
              <a:rPr lang="en-US" sz="1800" strike="sngStrike" dirty="0" smtClean="0">
                <a:solidFill>
                  <a:srgbClr val="FF0000"/>
                </a:solidFill>
              </a:rPr>
              <a:t>an </a:t>
            </a:r>
            <a:r>
              <a:rPr lang="en-US" sz="1800" strike="sngStrike" dirty="0">
                <a:solidFill>
                  <a:srgbClr val="FF0000"/>
                </a:solidFill>
              </a:rPr>
              <a:t>insurance and annuity account with Teachers Insurance and Annuity Association (TIAA) for the retirement of the </a:t>
            </a:r>
            <a:r>
              <a:rPr lang="en-US" sz="1800" strike="sngStrike" dirty="0" smtClean="0">
                <a:solidFill>
                  <a:srgbClr val="FF0000"/>
                </a:solidFill>
              </a:rPr>
              <a:t>Secretary-Treasurer</a:t>
            </a:r>
            <a:r>
              <a:rPr lang="en-US" sz="1800" strike="sngStrike" dirty="0">
                <a:solidFill>
                  <a:srgbClr val="FF0000"/>
                </a:solidFill>
              </a:rPr>
              <a:t>, the Assistant Secretary-Treasurer, and such other employees of the Association as in its discretion shall be </a:t>
            </a:r>
            <a:r>
              <a:rPr lang="en-US" sz="1800" strike="sngStrike" dirty="0" smtClean="0">
                <a:solidFill>
                  <a:srgbClr val="FF0000"/>
                </a:solidFill>
              </a:rPr>
              <a:t>so </a:t>
            </a:r>
            <a:r>
              <a:rPr lang="en-US" sz="1800" strike="sngStrike" dirty="0">
                <a:solidFill>
                  <a:srgbClr val="FF0000"/>
                </a:solidFill>
              </a:rPr>
              <a:t>included. </a:t>
            </a:r>
            <a:endParaRPr lang="en-US" sz="1800" strike="sngStrike" dirty="0" smtClean="0">
              <a:solidFill>
                <a:srgbClr val="FF0000"/>
              </a:solidFill>
            </a:endParaRPr>
          </a:p>
          <a:p>
            <a:pPr marL="109728" indent="0">
              <a:spcBef>
                <a:spcPts val="0"/>
              </a:spcBef>
              <a:buNone/>
            </a:pPr>
            <a:endParaRPr lang="en-US" sz="1800" b="1" strike="sngStrike" dirty="0">
              <a:solidFill>
                <a:srgbClr val="FF0000"/>
              </a:solidFill>
            </a:endParaRPr>
          </a:p>
          <a:p>
            <a:pPr marL="109728" indent="0">
              <a:spcBef>
                <a:spcPts val="0"/>
              </a:spcBef>
              <a:buNone/>
            </a:pPr>
            <a:r>
              <a:rPr lang="en-US" sz="1800" strike="sngStrike" dirty="0">
                <a:solidFill>
                  <a:srgbClr val="FF0000"/>
                </a:solidFill>
              </a:rPr>
              <a:t>SECTION 2. </a:t>
            </a:r>
            <a:r>
              <a:rPr lang="en-US" sz="1800" b="1" strike="sngStrike" dirty="0">
                <a:solidFill>
                  <a:srgbClr val="FF0000"/>
                </a:solidFill>
              </a:rPr>
              <a:t>Payments for Secretary-Treasurer, Assistant Secretary-Treasurer, and Other Employees. </a:t>
            </a:r>
            <a:r>
              <a:rPr lang="en-US" sz="1800" strike="sngStrike" dirty="0">
                <a:solidFill>
                  <a:srgbClr val="FF0000"/>
                </a:solidFill>
              </a:rPr>
              <a:t>Upon the completion of one year of full-time employment with the Association, up to five percent (5%) of employees' salaries may be retained by the Association and transmitted monthly with equal amounts from the general funds of the Association to their accounts with TIAA-CREF through the Tau Beta Pi Employee Retirement Plan.</a:t>
            </a:r>
            <a:r>
              <a:rPr lang="en-US" sz="1800" b="1" strike="sngStrike" dirty="0">
                <a:solidFill>
                  <a:srgbClr val="FF0000"/>
                </a:solidFill>
              </a:rPr>
              <a:t> </a:t>
            </a:r>
          </a:p>
        </p:txBody>
      </p:sp>
    </p:spTree>
    <p:extLst>
      <p:ext uri="{BB962C8B-B14F-4D97-AF65-F5344CB8AC3E}">
        <p14:creationId xmlns:p14="http://schemas.microsoft.com/office/powerpoint/2010/main" val="79289565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52400"/>
            <a:ext cx="9144000" cy="670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0047414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600200"/>
            <a:ext cx="8534400" cy="2743200"/>
          </a:xfrm>
        </p:spPr>
        <p:txBody>
          <a:bodyPr anchor="t">
            <a:noAutofit/>
          </a:bodyPr>
          <a:lstStyle/>
          <a:p>
            <a:pPr algn="l"/>
            <a:r>
              <a:rPr lang="en-US" sz="4200" dirty="0"/>
              <a:t>2</a:t>
            </a:r>
            <a:r>
              <a:rPr lang="en-US" sz="4200" dirty="0" smtClean="0"/>
              <a:t>. </a:t>
            </a:r>
            <a:r>
              <a:rPr lang="en-US" sz="4200" dirty="0" smtClean="0"/>
              <a:t>	Allow </a:t>
            </a:r>
            <a:r>
              <a:rPr lang="en-US" sz="4200" dirty="0"/>
              <a:t>alumni chapters to </a:t>
            </a:r>
            <a:r>
              <a:rPr lang="en-US" sz="4200" dirty="0" smtClean="0"/>
              <a:t>	specify </a:t>
            </a:r>
            <a:r>
              <a:rPr lang="en-US" sz="4200" dirty="0"/>
              <a:t>an officer </a:t>
            </a:r>
            <a:r>
              <a:rPr lang="en-US" sz="4200" dirty="0" smtClean="0"/>
              <a:t>election </a:t>
            </a:r>
            <a:r>
              <a:rPr lang="en-US" sz="4200" dirty="0" smtClean="0"/>
              <a:t>	period </a:t>
            </a:r>
            <a:r>
              <a:rPr lang="en-US" sz="4200" dirty="0"/>
              <a:t>in </a:t>
            </a:r>
            <a:r>
              <a:rPr lang="en-US" sz="4200" dirty="0" smtClean="0"/>
              <a:t>their </a:t>
            </a:r>
            <a:r>
              <a:rPr lang="en-US" sz="4200" dirty="0"/>
              <a:t>chapter </a:t>
            </a:r>
            <a:r>
              <a:rPr lang="en-US" sz="4200" dirty="0" smtClean="0"/>
              <a:t>	bylaws</a:t>
            </a:r>
            <a:endParaRPr lang="en-US" sz="4200" dirty="0"/>
          </a:p>
        </p:txBody>
      </p:sp>
      <p:sp>
        <p:nvSpPr>
          <p:cNvPr id="3" name="Subtitle 2"/>
          <p:cNvSpPr>
            <a:spLocks noGrp="1"/>
          </p:cNvSpPr>
          <p:nvPr>
            <p:ph type="subTitle" idx="1"/>
          </p:nvPr>
        </p:nvSpPr>
        <p:spPr>
          <a:xfrm>
            <a:off x="1447800" y="4343400"/>
            <a:ext cx="7086600" cy="1199704"/>
          </a:xfrm>
        </p:spPr>
        <p:txBody>
          <a:bodyPr>
            <a:normAutofit/>
          </a:bodyPr>
          <a:lstStyle/>
          <a:p>
            <a:pPr algn="l"/>
            <a:r>
              <a:rPr lang="en-US" sz="2400" dirty="0" smtClean="0"/>
              <a:t>Constitution Article VII</a:t>
            </a:r>
            <a:r>
              <a:rPr lang="en-US" sz="2400" dirty="0" smtClean="0"/>
              <a:t>, </a:t>
            </a:r>
            <a:r>
              <a:rPr lang="en-US" sz="2400" dirty="0" smtClean="0"/>
              <a:t>Section 2 </a:t>
            </a:r>
            <a:r>
              <a:rPr lang="en-US" sz="2400" dirty="0" smtClean="0"/>
              <a:t>(a)</a:t>
            </a:r>
            <a:endParaRPr lang="en-US" sz="2400" dirty="0"/>
          </a:p>
        </p:txBody>
      </p:sp>
    </p:spTree>
    <p:extLst>
      <p:ext uri="{BB962C8B-B14F-4D97-AF65-F5344CB8AC3E}">
        <p14:creationId xmlns:p14="http://schemas.microsoft.com/office/powerpoint/2010/main" val="146893283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200" dirty="0"/>
              <a:t>2</a:t>
            </a:r>
            <a:r>
              <a:rPr lang="en-US" sz="4200" dirty="0" smtClean="0"/>
              <a:t>. Alumni Chapter Officers</a:t>
            </a:r>
            <a:endParaRPr lang="en-US" sz="4200" dirty="0"/>
          </a:p>
        </p:txBody>
      </p:sp>
      <p:sp>
        <p:nvSpPr>
          <p:cNvPr id="3" name="Content Placeholder 2"/>
          <p:cNvSpPr>
            <a:spLocks noGrp="1"/>
          </p:cNvSpPr>
          <p:nvPr>
            <p:ph idx="1"/>
          </p:nvPr>
        </p:nvSpPr>
        <p:spPr>
          <a:xfrm>
            <a:off x="457200" y="1371600"/>
            <a:ext cx="8229600" cy="4754563"/>
          </a:xfrm>
        </p:spPr>
        <p:txBody>
          <a:bodyPr>
            <a:normAutofit/>
          </a:bodyPr>
          <a:lstStyle/>
          <a:p>
            <a:r>
              <a:rPr lang="en-US" sz="2800" dirty="0" smtClean="0"/>
              <a:t>The current Article requires Alumni Chapters to elect officers annually</a:t>
            </a:r>
          </a:p>
          <a:p>
            <a:r>
              <a:rPr lang="en-US" sz="2800" dirty="0" smtClean="0"/>
              <a:t>All Alumni Chapters are required to have Bylaws per Executive Council policy</a:t>
            </a:r>
          </a:p>
          <a:p>
            <a:r>
              <a:rPr lang="en-US" sz="2800" dirty="0" smtClean="0"/>
              <a:t>Alumni Chapters have less turnover than Collegiate Chapters</a:t>
            </a:r>
            <a:endParaRPr lang="en-US" sz="2800" dirty="0"/>
          </a:p>
          <a:p>
            <a:r>
              <a:rPr lang="en-US" sz="2800" dirty="0" smtClean="0"/>
              <a:t>Numerous chapters are interested in more flexibility in the length of their officer terms</a:t>
            </a:r>
          </a:p>
          <a:p>
            <a:r>
              <a:rPr lang="en-US" sz="2800" dirty="0" smtClean="0"/>
              <a:t>This change provides a default requirement that can be adjusted on a per chapter basis</a:t>
            </a:r>
            <a:endParaRPr lang="en-US" sz="2800" dirty="0"/>
          </a:p>
        </p:txBody>
      </p:sp>
    </p:spTree>
    <p:extLst>
      <p:ext uri="{BB962C8B-B14F-4D97-AF65-F5344CB8AC3E}">
        <p14:creationId xmlns:p14="http://schemas.microsoft.com/office/powerpoint/2010/main" val="280473445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200" dirty="0"/>
              <a:t>2</a:t>
            </a:r>
            <a:r>
              <a:rPr lang="en-US" sz="4200" dirty="0" smtClean="0"/>
              <a:t>. Alumni Chapter Officers</a:t>
            </a:r>
            <a:endParaRPr lang="en-US" sz="4200" dirty="0"/>
          </a:p>
        </p:txBody>
      </p:sp>
      <p:sp>
        <p:nvSpPr>
          <p:cNvPr id="3" name="Content Placeholder 2"/>
          <p:cNvSpPr>
            <a:spLocks noGrp="1"/>
          </p:cNvSpPr>
          <p:nvPr>
            <p:ph idx="1"/>
          </p:nvPr>
        </p:nvSpPr>
        <p:spPr>
          <a:xfrm>
            <a:off x="533400" y="1341437"/>
            <a:ext cx="7970520" cy="4983163"/>
          </a:xfrm>
        </p:spPr>
        <p:txBody>
          <a:bodyPr>
            <a:normAutofit/>
          </a:bodyPr>
          <a:lstStyle/>
          <a:p>
            <a:pPr marL="109728" indent="0">
              <a:buNone/>
            </a:pPr>
            <a:r>
              <a:rPr lang="en-US" sz="1800" dirty="0" smtClean="0"/>
              <a:t>Constitution Article VII</a:t>
            </a:r>
            <a:endParaRPr lang="en-US" sz="1800" dirty="0" smtClean="0"/>
          </a:p>
          <a:p>
            <a:pPr marL="109728" indent="0">
              <a:buNone/>
            </a:pPr>
            <a:r>
              <a:rPr lang="en-US" sz="1800" dirty="0" smtClean="0"/>
              <a:t>SECTION </a:t>
            </a:r>
            <a:r>
              <a:rPr lang="en-US" sz="1800" dirty="0"/>
              <a:t>2</a:t>
            </a:r>
            <a:r>
              <a:rPr lang="en-US" sz="1800" dirty="0" smtClean="0"/>
              <a:t>.  </a:t>
            </a:r>
            <a:r>
              <a:rPr lang="en-US" sz="1800" b="1" dirty="0" err="1" smtClean="0"/>
              <a:t>Officcers</a:t>
            </a:r>
            <a:r>
              <a:rPr lang="en-US" sz="1800" b="1" dirty="0" smtClean="0"/>
              <a:t>.</a:t>
            </a:r>
            <a:r>
              <a:rPr lang="en-US" sz="1800" dirty="0" smtClean="0"/>
              <a:t> (a) Each alumni chapter shall elect annually </a:t>
            </a:r>
            <a:r>
              <a:rPr lang="en-US" sz="1800" u="sng" dirty="0" smtClean="0">
                <a:solidFill>
                  <a:schemeClr val="accent1"/>
                </a:solidFill>
              </a:rPr>
              <a:t>or as designated in the chapter’s bylaws</a:t>
            </a:r>
            <a:r>
              <a:rPr lang="en-US" sz="1800" dirty="0" smtClean="0"/>
              <a:t> a President, a Secretary, and a Treasurer. The offices of Secretary and Treasurer may be combined into one office of Secretary-Treasurer. There shall be an Executive Committee consisting of the officers and such additional members as the chapter may elect.</a:t>
            </a:r>
            <a:endParaRPr lang="en-US" sz="1800" dirty="0"/>
          </a:p>
        </p:txBody>
      </p:sp>
    </p:spTree>
    <p:extLst>
      <p:ext uri="{BB962C8B-B14F-4D97-AF65-F5344CB8AC3E}">
        <p14:creationId xmlns:p14="http://schemas.microsoft.com/office/powerpoint/2010/main" val="1000269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52400"/>
            <a:ext cx="9144000" cy="670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8454933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1600200"/>
            <a:ext cx="7924800" cy="2209799"/>
          </a:xfrm>
        </p:spPr>
        <p:txBody>
          <a:bodyPr anchor="t">
            <a:noAutofit/>
          </a:bodyPr>
          <a:lstStyle/>
          <a:p>
            <a:pPr algn="l"/>
            <a:r>
              <a:rPr lang="en" sz="4200" dirty="0" smtClean="0"/>
              <a:t>3. </a:t>
            </a:r>
            <a:r>
              <a:rPr lang="en" sz="4200" dirty="0" smtClean="0"/>
              <a:t>	Modify </a:t>
            </a:r>
            <a:r>
              <a:rPr lang="en" sz="4200" dirty="0" smtClean="0"/>
              <a:t>the size and</a:t>
            </a:r>
            <a:br>
              <a:rPr lang="en" sz="4200" dirty="0" smtClean="0"/>
            </a:br>
            <a:r>
              <a:rPr lang="en" sz="4200" dirty="0" smtClean="0"/>
              <a:t>	term </a:t>
            </a:r>
            <a:r>
              <a:rPr lang="en" sz="4200" dirty="0" smtClean="0"/>
              <a:t>length of the </a:t>
            </a:r>
            <a:br>
              <a:rPr lang="en" sz="4200" dirty="0" smtClean="0"/>
            </a:br>
            <a:r>
              <a:rPr lang="en" sz="4200" dirty="0" smtClean="0"/>
              <a:t>	Fellowship </a:t>
            </a:r>
            <a:r>
              <a:rPr lang="en" sz="4200" dirty="0" smtClean="0"/>
              <a:t>Board</a:t>
            </a:r>
            <a:endParaRPr lang="en-US" sz="4200" dirty="0"/>
          </a:p>
        </p:txBody>
      </p:sp>
      <p:sp>
        <p:nvSpPr>
          <p:cNvPr id="3" name="Subtitle 2"/>
          <p:cNvSpPr>
            <a:spLocks noGrp="1"/>
          </p:cNvSpPr>
          <p:nvPr>
            <p:ph type="subTitle" idx="1"/>
          </p:nvPr>
        </p:nvSpPr>
        <p:spPr>
          <a:xfrm>
            <a:off x="1524000" y="3962400"/>
            <a:ext cx="7239000" cy="1143000"/>
          </a:xfrm>
        </p:spPr>
        <p:txBody>
          <a:bodyPr>
            <a:normAutofit/>
          </a:bodyPr>
          <a:lstStyle/>
          <a:p>
            <a:pPr algn="l"/>
            <a:r>
              <a:rPr lang="en" sz="2400" dirty="0" smtClean="0">
                <a:ea typeface="Lato"/>
                <a:cs typeface="Lato"/>
                <a:sym typeface="Lato"/>
              </a:rPr>
              <a:t>Constitution Article IV</a:t>
            </a:r>
            <a:r>
              <a:rPr lang="en" sz="2400" dirty="0">
                <a:ea typeface="Lato"/>
                <a:cs typeface="Lato"/>
                <a:sym typeface="Lato"/>
              </a:rPr>
              <a:t>, </a:t>
            </a:r>
            <a:r>
              <a:rPr lang="en" sz="2400" dirty="0" smtClean="0">
                <a:ea typeface="Lato"/>
                <a:cs typeface="Lato"/>
                <a:sym typeface="Lato"/>
              </a:rPr>
              <a:t>Section 2 </a:t>
            </a:r>
            <a:r>
              <a:rPr lang="en" sz="2400" dirty="0">
                <a:ea typeface="Lato"/>
                <a:cs typeface="Lato"/>
                <a:sym typeface="Lato"/>
              </a:rPr>
              <a:t>(g) (2</a:t>
            </a:r>
            <a:r>
              <a:rPr lang="en" sz="2400" dirty="0" smtClean="0">
                <a:ea typeface="Lato"/>
                <a:cs typeface="Lato"/>
                <a:sym typeface="Lato"/>
              </a:rPr>
              <a:t>)</a:t>
            </a:r>
            <a:endParaRPr lang="en" sz="2400" dirty="0">
              <a:ea typeface="Lato"/>
              <a:cs typeface="Lato"/>
              <a:sym typeface="Lato"/>
            </a:endParaRPr>
          </a:p>
        </p:txBody>
      </p:sp>
    </p:spTree>
    <p:extLst>
      <p:ext uri="{BB962C8B-B14F-4D97-AF65-F5344CB8AC3E}">
        <p14:creationId xmlns:p14="http://schemas.microsoft.com/office/powerpoint/2010/main" val="264498527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8"/>
        <p:cNvGrpSpPr/>
        <p:nvPr/>
      </p:nvGrpSpPr>
      <p:grpSpPr>
        <a:xfrm>
          <a:off x="0" y="0"/>
          <a:ext cx="0" cy="0"/>
          <a:chOff x="0" y="0"/>
          <a:chExt cx="0" cy="0"/>
        </a:xfrm>
      </p:grpSpPr>
      <p:sp>
        <p:nvSpPr>
          <p:cNvPr id="30" name="Shape 30"/>
          <p:cNvSpPr txBox="1">
            <a:spLocks noGrp="1"/>
          </p:cNvSpPr>
          <p:nvPr>
            <p:ph idx="1"/>
          </p:nvPr>
        </p:nvSpPr>
        <p:spPr>
          <a:xfrm>
            <a:off x="436728" y="1501799"/>
            <a:ext cx="8250072" cy="5073922"/>
          </a:xfrm>
          <a:prstGeom prst="rect">
            <a:avLst/>
          </a:prstGeom>
        </p:spPr>
        <p:txBody>
          <a:bodyPr lIns="91425" tIns="91425" rIns="91425" bIns="91425" anchor="t" anchorCtr="0">
            <a:noAutofit/>
          </a:bodyPr>
          <a:lstStyle/>
          <a:p>
            <a:r>
              <a:rPr lang="en" sz="2600" dirty="0"/>
              <a:t>Fellowship Board </a:t>
            </a:r>
            <a:r>
              <a:rPr lang="en" sz="2600" dirty="0" smtClean="0"/>
              <a:t>selects </a:t>
            </a:r>
            <a:r>
              <a:rPr lang="en" sz="2600" dirty="0"/>
              <a:t>recipients of Tau Beta Pi Fellowships and </a:t>
            </a:r>
            <a:r>
              <a:rPr lang="en" sz="2600" dirty="0" smtClean="0"/>
              <a:t>Scholarships</a:t>
            </a:r>
          </a:p>
          <a:p>
            <a:r>
              <a:rPr lang="en" sz="2600" dirty="0" smtClean="0"/>
              <a:t>2012 </a:t>
            </a:r>
            <a:r>
              <a:rPr lang="en" sz="2600" dirty="0"/>
              <a:t>Change: Board expanded </a:t>
            </a:r>
            <a:r>
              <a:rPr lang="en" sz="2600" dirty="0" smtClean="0"/>
              <a:t>from three to </a:t>
            </a:r>
            <a:r>
              <a:rPr lang="en" sz="2600" dirty="0"/>
              <a:t>four </a:t>
            </a:r>
            <a:r>
              <a:rPr lang="en" sz="2600" dirty="0" smtClean="0"/>
              <a:t>board </a:t>
            </a:r>
            <a:r>
              <a:rPr lang="en" sz="2600" dirty="0"/>
              <a:t>members</a:t>
            </a:r>
            <a:r>
              <a:rPr lang="en" sz="2600" dirty="0" smtClean="0"/>
              <a:t>, plus Director of Fellowships</a:t>
            </a:r>
          </a:p>
          <a:p>
            <a:r>
              <a:rPr lang="en" sz="2600" dirty="0"/>
              <a:t>Growth of Scholarship Program has increased workload for Fellowship </a:t>
            </a:r>
            <a:r>
              <a:rPr lang="en" sz="2600" dirty="0" smtClean="0"/>
              <a:t>Board and further growth is expected </a:t>
            </a:r>
          </a:p>
          <a:p>
            <a:pPr lvl="0"/>
            <a:r>
              <a:rPr lang="en" sz="2600" dirty="0"/>
              <a:t>Recent instances have shown that fixed term length and start date do not provide </a:t>
            </a:r>
            <a:r>
              <a:rPr lang="en" sz="2600" dirty="0" smtClean="0"/>
              <a:t>adequate flexibility</a:t>
            </a:r>
            <a:endParaRPr lang="en" sz="2600" dirty="0"/>
          </a:p>
        </p:txBody>
      </p:sp>
      <p:sp>
        <p:nvSpPr>
          <p:cNvPr id="29" name="Shape 29"/>
          <p:cNvSpPr txBox="1">
            <a:spLocks noGrp="1"/>
          </p:cNvSpPr>
          <p:nvPr>
            <p:ph type="title"/>
          </p:nvPr>
        </p:nvSpPr>
        <p:spPr>
          <a:prstGeom prst="rect">
            <a:avLst/>
          </a:prstGeom>
        </p:spPr>
        <p:txBody>
          <a:bodyPr lIns="91425" tIns="91425" rIns="91425" bIns="91425" anchor="b" anchorCtr="0">
            <a:noAutofit/>
          </a:bodyPr>
          <a:lstStyle/>
          <a:p>
            <a:pPr>
              <a:spcBef>
                <a:spcPts val="0"/>
              </a:spcBef>
              <a:buNone/>
            </a:pPr>
            <a:r>
              <a:rPr lang="en" sz="4200" dirty="0" smtClean="0"/>
              <a:t>3. The </a:t>
            </a:r>
            <a:r>
              <a:rPr lang="en" sz="4200" dirty="0"/>
              <a:t>Fellowship Board</a:t>
            </a:r>
          </a:p>
        </p:txBody>
      </p:sp>
    </p:spTree>
    <p:extLst>
      <p:ext uri="{BB962C8B-B14F-4D97-AF65-F5344CB8AC3E}">
        <p14:creationId xmlns:p14="http://schemas.microsoft.com/office/powerpoint/2010/main" val="3818243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54" name="Shape 54"/>
          <p:cNvSpPr txBox="1">
            <a:spLocks noGrp="1"/>
          </p:cNvSpPr>
          <p:nvPr>
            <p:ph idx="1"/>
          </p:nvPr>
        </p:nvSpPr>
        <p:spPr>
          <a:xfrm>
            <a:off x="533400" y="1447208"/>
            <a:ext cx="8077200" cy="4525963"/>
          </a:xfrm>
          <a:prstGeom prst="rect">
            <a:avLst/>
          </a:prstGeom>
        </p:spPr>
        <p:txBody>
          <a:bodyPr lIns="91425" tIns="91425" rIns="91425" bIns="91425" anchor="t" anchorCtr="0">
            <a:noAutofit/>
          </a:bodyPr>
          <a:lstStyle/>
          <a:p>
            <a:pPr marL="0" indent="0">
              <a:spcBef>
                <a:spcPts val="0"/>
              </a:spcBef>
              <a:buClr>
                <a:schemeClr val="dk1"/>
              </a:buClr>
              <a:buSzPct val="73333"/>
              <a:buNone/>
            </a:pPr>
            <a:r>
              <a:rPr lang="en" sz="1800" b="1" dirty="0" smtClean="0">
                <a:ea typeface="Lato"/>
                <a:cs typeface="Lato"/>
                <a:sym typeface="Lato"/>
              </a:rPr>
              <a:t>Constitution Article IV</a:t>
            </a:r>
            <a:r>
              <a:rPr lang="en" sz="1800" b="1" dirty="0" smtClean="0">
                <a:ea typeface="Lato"/>
                <a:cs typeface="Lato"/>
                <a:sym typeface="Lato"/>
              </a:rPr>
              <a:t>, </a:t>
            </a:r>
            <a:r>
              <a:rPr lang="en" sz="1800" b="1" dirty="0" smtClean="0">
                <a:ea typeface="Lato"/>
                <a:cs typeface="Lato"/>
                <a:sym typeface="Lato"/>
              </a:rPr>
              <a:t>Section 2 </a:t>
            </a:r>
            <a:r>
              <a:rPr lang="en" sz="1800" b="1" dirty="0" smtClean="0">
                <a:ea typeface="Lato"/>
                <a:cs typeface="Lato"/>
                <a:sym typeface="Lato"/>
              </a:rPr>
              <a:t>(</a:t>
            </a:r>
            <a:r>
              <a:rPr lang="en" sz="1800" b="1" dirty="0">
                <a:ea typeface="Lato"/>
                <a:cs typeface="Lato"/>
                <a:sym typeface="Lato"/>
              </a:rPr>
              <a:t>g) </a:t>
            </a:r>
            <a:r>
              <a:rPr lang="en" sz="1800" b="1" dirty="0" smtClean="0">
                <a:ea typeface="Lato"/>
                <a:cs typeface="Lato"/>
                <a:sym typeface="Lato"/>
              </a:rPr>
              <a:t>(</a:t>
            </a:r>
            <a:r>
              <a:rPr lang="en" sz="1800" b="1" dirty="0">
                <a:ea typeface="Lato"/>
                <a:cs typeface="Lato"/>
                <a:sym typeface="Lato"/>
              </a:rPr>
              <a:t>2)</a:t>
            </a:r>
          </a:p>
          <a:p>
            <a:pPr marL="0" lvl="0" indent="0" rtl="0">
              <a:spcBef>
                <a:spcPts val="0"/>
              </a:spcBef>
              <a:buClr>
                <a:schemeClr val="dk1"/>
              </a:buClr>
              <a:buSzPct val="73333"/>
              <a:buFont typeface="Arial"/>
              <a:buNone/>
            </a:pPr>
            <a:r>
              <a:rPr lang="en" sz="1800" dirty="0" smtClean="0">
                <a:ea typeface="Lato"/>
                <a:cs typeface="Lato"/>
                <a:sym typeface="Lato"/>
              </a:rPr>
              <a:t>The </a:t>
            </a:r>
            <a:r>
              <a:rPr lang="en" sz="1800" dirty="0">
                <a:ea typeface="Lato"/>
                <a:cs typeface="Lato"/>
                <a:sym typeface="Lato"/>
              </a:rPr>
              <a:t>Director of Fellowships shall manage the Fellowship and Scholarship Programs of the Association. The Director of Fellowships shall be a member of and shall chair the Fellowship Board. The Fellowship Board shall consist of </a:t>
            </a:r>
            <a:r>
              <a:rPr lang="en" sz="1800" strike="sngStrike" dirty="0">
                <a:solidFill>
                  <a:srgbClr val="FF0000"/>
                </a:solidFill>
                <a:ea typeface="Lato"/>
                <a:cs typeface="Lato"/>
                <a:sym typeface="Lato"/>
              </a:rPr>
              <a:t>four</a:t>
            </a:r>
            <a:r>
              <a:rPr lang="en" sz="1800" dirty="0">
                <a:solidFill>
                  <a:srgbClr val="FF0000"/>
                </a:solidFill>
                <a:ea typeface="Lato"/>
                <a:cs typeface="Lato"/>
                <a:sym typeface="Lato"/>
              </a:rPr>
              <a:t> </a:t>
            </a:r>
            <a:r>
              <a:rPr lang="en" sz="1800" dirty="0">
                <a:ea typeface="Lato"/>
                <a:cs typeface="Lato"/>
                <a:sym typeface="Lato"/>
              </a:rPr>
              <a:t>alumnus members in addition to the Director of Fellowships. </a:t>
            </a:r>
            <a:r>
              <a:rPr lang="en" sz="1800" u="sng" dirty="0">
                <a:solidFill>
                  <a:schemeClr val="accent1"/>
                </a:solidFill>
                <a:ea typeface="Lato"/>
                <a:cs typeface="Lato"/>
                <a:sym typeface="Lato"/>
              </a:rPr>
              <a:t>The number of members of the Fellowship Board shall be determined by the Executive Council upon recommendation of the Director of Fellowships.</a:t>
            </a:r>
            <a:r>
              <a:rPr lang="en" sz="1800" dirty="0">
                <a:solidFill>
                  <a:schemeClr val="accent1"/>
                </a:solidFill>
                <a:ea typeface="Lato"/>
                <a:cs typeface="Lato"/>
                <a:sym typeface="Lato"/>
              </a:rPr>
              <a:t> </a:t>
            </a:r>
            <a:r>
              <a:rPr lang="en" sz="1800" dirty="0">
                <a:ea typeface="Lato"/>
                <a:cs typeface="Lato"/>
                <a:sym typeface="Lato"/>
              </a:rPr>
              <a:t>The Director of Fellowships shall recommend to the Executive Council the appointment of member(s) to the Board for </a:t>
            </a:r>
            <a:r>
              <a:rPr lang="en" sz="1800" u="sng" dirty="0">
                <a:solidFill>
                  <a:schemeClr val="accent1"/>
                </a:solidFill>
                <a:ea typeface="Lato"/>
                <a:cs typeface="Lato"/>
                <a:sym typeface="Lato"/>
              </a:rPr>
              <a:t>terms of not more than three years.</a:t>
            </a:r>
            <a:r>
              <a:rPr lang="en" sz="1800" dirty="0">
                <a:solidFill>
                  <a:schemeClr val="accent1"/>
                </a:solidFill>
                <a:ea typeface="Lato"/>
                <a:cs typeface="Lato"/>
                <a:sym typeface="Lato"/>
              </a:rPr>
              <a:t> </a:t>
            </a:r>
            <a:r>
              <a:rPr lang="en" sz="1800" strike="sngStrike" dirty="0">
                <a:solidFill>
                  <a:srgbClr val="FF0000"/>
                </a:solidFill>
                <a:ea typeface="Lato"/>
                <a:cs typeface="Lato"/>
                <a:sym typeface="Lato"/>
              </a:rPr>
              <a:t>a four-year term, the term of office to commence on August 1st.</a:t>
            </a:r>
            <a:r>
              <a:rPr lang="en" sz="1800" dirty="0">
                <a:ea typeface="Lato"/>
                <a:cs typeface="Lato"/>
                <a:sym typeface="Lato"/>
              </a:rPr>
              <a:t> A Board member may be reappointed. The Board shall select those members to be awarded a fellowship or scholarship in accordance with the program rules, the number authorized, and the funds made available by the Executive Council. See Bylaws III, Sec. 3.04, X, and XI.</a:t>
            </a:r>
          </a:p>
        </p:txBody>
      </p:sp>
      <p:sp>
        <p:nvSpPr>
          <p:cNvPr id="53" name="Shape 53"/>
          <p:cNvSpPr txBox="1">
            <a:spLocks noGrp="1"/>
          </p:cNvSpPr>
          <p:nvPr>
            <p:ph type="title"/>
          </p:nvPr>
        </p:nvSpPr>
        <p:spPr>
          <a:prstGeom prst="rect">
            <a:avLst/>
          </a:prstGeom>
        </p:spPr>
        <p:txBody>
          <a:bodyPr lIns="91425" tIns="91425" rIns="91425" bIns="91425" anchor="b" anchorCtr="0">
            <a:noAutofit/>
          </a:bodyPr>
          <a:lstStyle/>
          <a:p>
            <a:pPr>
              <a:spcBef>
                <a:spcPts val="0"/>
              </a:spcBef>
              <a:buNone/>
            </a:pPr>
            <a:r>
              <a:rPr lang="en" sz="4200" dirty="0" smtClean="0"/>
              <a:t>3. The Fellowship Board</a:t>
            </a:r>
            <a:endParaRPr lang="en" sz="4200" dirty="0"/>
          </a:p>
        </p:txBody>
      </p:sp>
    </p:spTree>
    <p:extLst>
      <p:ext uri="{BB962C8B-B14F-4D97-AF65-F5344CB8AC3E}">
        <p14:creationId xmlns:p14="http://schemas.microsoft.com/office/powerpoint/2010/main" val="6503489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52400"/>
            <a:ext cx="9144000" cy="670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6923155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600200"/>
            <a:ext cx="8229600" cy="2133599"/>
          </a:xfrm>
        </p:spPr>
        <p:txBody>
          <a:bodyPr anchor="t">
            <a:normAutofit/>
          </a:bodyPr>
          <a:lstStyle/>
          <a:p>
            <a:pPr algn="l"/>
            <a:r>
              <a:rPr lang="en-US" sz="4200" dirty="0" smtClean="0"/>
              <a:t>4. </a:t>
            </a:r>
            <a:r>
              <a:rPr lang="en-US" sz="4200" dirty="0" smtClean="0"/>
              <a:t>	Clarify </a:t>
            </a:r>
            <a:r>
              <a:rPr lang="en-US" sz="4200" dirty="0"/>
              <a:t>the eligibility </a:t>
            </a:r>
            <a:r>
              <a:rPr lang="en-US" sz="4200" dirty="0" smtClean="0"/>
              <a:t>	requirements </a:t>
            </a:r>
            <a:r>
              <a:rPr lang="en-US" sz="4200" dirty="0"/>
              <a:t>for </a:t>
            </a:r>
            <a:r>
              <a:rPr lang="en-US" sz="4200" dirty="0" smtClean="0"/>
              <a:t/>
            </a:r>
            <a:br>
              <a:rPr lang="en-US" sz="4200" dirty="0" smtClean="0"/>
            </a:br>
            <a:r>
              <a:rPr lang="en-US" sz="4200" dirty="0" smtClean="0"/>
              <a:t>	graduate </a:t>
            </a:r>
            <a:r>
              <a:rPr lang="en-US" sz="4200" dirty="0"/>
              <a:t>students</a:t>
            </a:r>
          </a:p>
        </p:txBody>
      </p:sp>
      <p:sp>
        <p:nvSpPr>
          <p:cNvPr id="3" name="Subtitle 2"/>
          <p:cNvSpPr>
            <a:spLocks noGrp="1"/>
          </p:cNvSpPr>
          <p:nvPr>
            <p:ph type="subTitle" idx="1"/>
          </p:nvPr>
        </p:nvSpPr>
        <p:spPr>
          <a:xfrm>
            <a:off x="1524000" y="3962400"/>
            <a:ext cx="6934200" cy="1219201"/>
          </a:xfrm>
        </p:spPr>
        <p:txBody>
          <a:bodyPr>
            <a:normAutofit/>
          </a:bodyPr>
          <a:lstStyle/>
          <a:p>
            <a:pPr algn="l"/>
            <a:r>
              <a:rPr lang="en-US" sz="2400" dirty="0" smtClean="0"/>
              <a:t>Constitution Article VIII</a:t>
            </a:r>
            <a:r>
              <a:rPr lang="en-US" sz="2400" dirty="0" smtClean="0"/>
              <a:t>, </a:t>
            </a:r>
            <a:r>
              <a:rPr lang="en-US" sz="2400" dirty="0" smtClean="0"/>
              <a:t>Section 4 (a) (5) &amp;</a:t>
            </a:r>
          </a:p>
          <a:p>
            <a:pPr algn="l"/>
            <a:r>
              <a:rPr lang="en-US" sz="2400" dirty="0" smtClean="0"/>
              <a:t> 			         </a:t>
            </a:r>
            <a:r>
              <a:rPr lang="en-US" sz="600" dirty="0" smtClean="0"/>
              <a:t> </a:t>
            </a:r>
            <a:r>
              <a:rPr lang="en-US" sz="2400" dirty="0" smtClean="0"/>
              <a:t>Section 5 (a) (5)</a:t>
            </a:r>
            <a:endParaRPr lang="en-US" sz="2400" dirty="0"/>
          </a:p>
        </p:txBody>
      </p:sp>
    </p:spTree>
    <p:extLst>
      <p:ext uri="{BB962C8B-B14F-4D97-AF65-F5344CB8AC3E}">
        <p14:creationId xmlns:p14="http://schemas.microsoft.com/office/powerpoint/2010/main" val="159025701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4. Graduate Student Eligibility</a:t>
            </a:r>
            <a:endParaRPr lang="en-US" dirty="0"/>
          </a:p>
        </p:txBody>
      </p:sp>
      <p:sp>
        <p:nvSpPr>
          <p:cNvPr id="3" name="Content Placeholder 2"/>
          <p:cNvSpPr>
            <a:spLocks noGrp="1"/>
          </p:cNvSpPr>
          <p:nvPr>
            <p:ph idx="1"/>
          </p:nvPr>
        </p:nvSpPr>
        <p:spPr/>
        <p:txBody>
          <a:bodyPr>
            <a:normAutofit/>
          </a:bodyPr>
          <a:lstStyle/>
          <a:p>
            <a:r>
              <a:rPr lang="en-US" dirty="0" smtClean="0"/>
              <a:t>Both the top 1/5 of the </a:t>
            </a:r>
            <a:r>
              <a:rPr lang="en-US" dirty="0"/>
              <a:t>s</a:t>
            </a:r>
            <a:r>
              <a:rPr lang="en-US" dirty="0" smtClean="0"/>
              <a:t>enior undergraduate class and the top 1/5 of graduate students are eligible before graduation, see C-VIII 3</a:t>
            </a:r>
          </a:p>
          <a:p>
            <a:r>
              <a:rPr lang="en-US" dirty="0" smtClean="0"/>
              <a:t>Current rules differentiate between undergraduate and graduate alumnus</a:t>
            </a:r>
            <a:endParaRPr lang="en-US" dirty="0"/>
          </a:p>
          <a:p>
            <a:r>
              <a:rPr lang="en-US" dirty="0" smtClean="0"/>
              <a:t>Proposed change would allow for a graduate alumnus who graduated in the top fifth of their class to be eligible for membership</a:t>
            </a:r>
          </a:p>
        </p:txBody>
      </p:sp>
    </p:spTree>
    <p:extLst>
      <p:ext uri="{BB962C8B-B14F-4D97-AF65-F5344CB8AC3E}">
        <p14:creationId xmlns:p14="http://schemas.microsoft.com/office/powerpoint/2010/main" val="144056237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4. Graduate </a:t>
            </a:r>
            <a:r>
              <a:rPr lang="en-US" dirty="0"/>
              <a:t>Student Eligibility</a:t>
            </a:r>
          </a:p>
        </p:txBody>
      </p:sp>
      <p:sp>
        <p:nvSpPr>
          <p:cNvPr id="3" name="Content Placeholder 2"/>
          <p:cNvSpPr>
            <a:spLocks noGrp="1"/>
          </p:cNvSpPr>
          <p:nvPr>
            <p:ph idx="1"/>
          </p:nvPr>
        </p:nvSpPr>
        <p:spPr>
          <a:xfrm>
            <a:off x="457200" y="1295400"/>
            <a:ext cx="8229600" cy="4373563"/>
          </a:xfrm>
        </p:spPr>
        <p:txBody>
          <a:bodyPr>
            <a:noAutofit/>
          </a:bodyPr>
          <a:lstStyle/>
          <a:p>
            <a:pPr marL="109728" indent="0">
              <a:buNone/>
            </a:pPr>
            <a:r>
              <a:rPr lang="en-US" sz="1800" dirty="0" smtClean="0"/>
              <a:t>Constitution Article VIII</a:t>
            </a:r>
            <a:endParaRPr lang="en-US" sz="1800" dirty="0" smtClean="0"/>
          </a:p>
          <a:p>
            <a:pPr marL="109728" indent="0">
              <a:buNone/>
            </a:pPr>
            <a:r>
              <a:rPr lang="en-US" sz="1800" dirty="0" smtClean="0"/>
              <a:t>SECTION </a:t>
            </a:r>
            <a:r>
              <a:rPr lang="en-US" sz="1800" dirty="0" smtClean="0"/>
              <a:t>4. </a:t>
            </a:r>
            <a:r>
              <a:rPr lang="en-US" sz="1800" b="1" dirty="0" smtClean="0"/>
              <a:t>Eligibility of Alumni of Own Institution. </a:t>
            </a:r>
            <a:r>
              <a:rPr lang="en-US" sz="1800" dirty="0" smtClean="0"/>
              <a:t>(a) A chapter may elect to membership any alumnus of its institution who:</a:t>
            </a:r>
            <a:endParaRPr lang="en-US" sz="1800" dirty="0"/>
          </a:p>
          <a:p>
            <a:pPr marL="109728" indent="0">
              <a:buNone/>
            </a:pPr>
            <a:r>
              <a:rPr lang="en-US" sz="1800" dirty="0"/>
              <a:t> </a:t>
            </a:r>
            <a:r>
              <a:rPr lang="en-US" sz="1800" dirty="0" smtClean="0"/>
              <a:t> (5) </a:t>
            </a:r>
            <a:r>
              <a:rPr lang="en-US" sz="1800" dirty="0"/>
              <a:t>Was not eligible </a:t>
            </a:r>
            <a:r>
              <a:rPr lang="en-US" sz="1800" strike="sngStrike" dirty="0">
                <a:solidFill>
                  <a:srgbClr val="FF0000"/>
                </a:solidFill>
              </a:rPr>
              <a:t>at the times of election as an undergraduate </a:t>
            </a:r>
            <a:r>
              <a:rPr lang="en-US" sz="1800" dirty="0">
                <a:solidFill>
                  <a:srgbClr val="FF0000"/>
                </a:solidFill>
              </a:rPr>
              <a:t> </a:t>
            </a:r>
            <a:r>
              <a:rPr lang="en-US" sz="1800" u="sng" dirty="0">
                <a:solidFill>
                  <a:schemeClr val="accent1"/>
                </a:solidFill>
              </a:rPr>
              <a:t>at the last election held before their graduation</a:t>
            </a:r>
            <a:r>
              <a:rPr lang="en-US" sz="1800" dirty="0"/>
              <a:t>, but who </a:t>
            </a:r>
            <a:r>
              <a:rPr lang="en-US" sz="1800" strike="sngStrike" dirty="0">
                <a:solidFill>
                  <a:srgbClr val="FF0000"/>
                </a:solidFill>
              </a:rPr>
              <a:t>was</a:t>
            </a:r>
            <a:r>
              <a:rPr lang="en-US" sz="1800" dirty="0">
                <a:solidFill>
                  <a:srgbClr val="FF0000"/>
                </a:solidFill>
              </a:rPr>
              <a:t> </a:t>
            </a:r>
            <a:r>
              <a:rPr lang="en-US" sz="1800" dirty="0"/>
              <a:t>graduated in the upper fifth of </a:t>
            </a:r>
            <a:r>
              <a:rPr lang="en-US" sz="1800" strike="sngStrike" dirty="0">
                <a:solidFill>
                  <a:srgbClr val="FF0000"/>
                </a:solidFill>
              </a:rPr>
              <a:t>the</a:t>
            </a:r>
            <a:r>
              <a:rPr lang="en-US" sz="1800" dirty="0">
                <a:solidFill>
                  <a:srgbClr val="FF0000"/>
                </a:solidFill>
              </a:rPr>
              <a:t> </a:t>
            </a:r>
            <a:r>
              <a:rPr lang="en-US" sz="1800" u="sng" dirty="0">
                <a:solidFill>
                  <a:schemeClr val="accent1"/>
                </a:solidFill>
              </a:rPr>
              <a:t>their</a:t>
            </a:r>
            <a:r>
              <a:rPr lang="en-US" sz="1800" dirty="0">
                <a:solidFill>
                  <a:schemeClr val="accent1"/>
                </a:solidFill>
              </a:rPr>
              <a:t> </a:t>
            </a:r>
            <a:r>
              <a:rPr lang="en-US" sz="1800" dirty="0"/>
              <a:t>undergraduate </a:t>
            </a:r>
            <a:r>
              <a:rPr lang="en-US" sz="1800" u="sng" dirty="0">
                <a:solidFill>
                  <a:schemeClr val="accent1"/>
                </a:solidFill>
              </a:rPr>
              <a:t>or graduate</a:t>
            </a:r>
            <a:r>
              <a:rPr lang="en-US" sz="1800" dirty="0">
                <a:solidFill>
                  <a:schemeClr val="accent1"/>
                </a:solidFill>
              </a:rPr>
              <a:t> </a:t>
            </a:r>
            <a:r>
              <a:rPr lang="en-US" sz="1800" dirty="0"/>
              <a:t>class.</a:t>
            </a:r>
          </a:p>
          <a:p>
            <a:pPr marL="109728" indent="0">
              <a:buNone/>
            </a:pPr>
            <a:endParaRPr lang="en-US" sz="1800" dirty="0"/>
          </a:p>
          <a:p>
            <a:pPr marL="109728" indent="0">
              <a:buNone/>
            </a:pPr>
            <a:r>
              <a:rPr lang="en-US" sz="1800" dirty="0" smtClean="0"/>
              <a:t>SECTION </a:t>
            </a:r>
            <a:r>
              <a:rPr lang="en-US" sz="1800" dirty="0" smtClean="0"/>
              <a:t>5. </a:t>
            </a:r>
            <a:r>
              <a:rPr lang="en-US" sz="1800" b="1" dirty="0" smtClean="0"/>
              <a:t>Eligibility of Alumni of Other Institutions </a:t>
            </a:r>
            <a:r>
              <a:rPr lang="en-US" sz="1800" dirty="0" smtClean="0"/>
              <a:t>(a</a:t>
            </a:r>
            <a:r>
              <a:rPr lang="en-US" sz="1800" dirty="0"/>
              <a:t>) A chapter may elect to membership any alumnus </a:t>
            </a:r>
            <a:r>
              <a:rPr lang="en-US" sz="1800" dirty="0" smtClean="0"/>
              <a:t>of a recognized engineering college other than the one in which the chapter proposing to elect is located who:</a:t>
            </a:r>
            <a:endParaRPr lang="en-US" sz="1800" dirty="0"/>
          </a:p>
          <a:p>
            <a:pPr marL="109728" indent="0">
              <a:buNone/>
            </a:pPr>
            <a:r>
              <a:rPr lang="en-US" sz="1800" dirty="0" smtClean="0"/>
              <a:t>  (</a:t>
            </a:r>
            <a:r>
              <a:rPr lang="en-US" sz="1800" dirty="0"/>
              <a:t>5) Was not eligible </a:t>
            </a:r>
            <a:r>
              <a:rPr lang="en-US" sz="1800" strike="sngStrike" dirty="0">
                <a:solidFill>
                  <a:srgbClr val="FF0000"/>
                </a:solidFill>
              </a:rPr>
              <a:t>at the times of election as an undergraduate</a:t>
            </a:r>
            <a:r>
              <a:rPr lang="en-US" sz="1800" dirty="0">
                <a:solidFill>
                  <a:srgbClr val="FF0000"/>
                </a:solidFill>
              </a:rPr>
              <a:t> </a:t>
            </a:r>
            <a:r>
              <a:rPr lang="en-US" sz="1800" u="sng" dirty="0" smtClean="0">
                <a:solidFill>
                  <a:schemeClr val="accent1"/>
                </a:solidFill>
              </a:rPr>
              <a:t>at </a:t>
            </a:r>
            <a:r>
              <a:rPr lang="en-US" sz="1800" u="sng" dirty="0">
                <a:solidFill>
                  <a:schemeClr val="accent1"/>
                </a:solidFill>
              </a:rPr>
              <a:t>the last election held before their graduation</a:t>
            </a:r>
            <a:r>
              <a:rPr lang="en-US" sz="1800" dirty="0"/>
              <a:t>, but who </a:t>
            </a:r>
            <a:r>
              <a:rPr lang="en-US" sz="1800" strike="sngStrike" dirty="0">
                <a:solidFill>
                  <a:srgbClr val="FF0000"/>
                </a:solidFill>
              </a:rPr>
              <a:t>was</a:t>
            </a:r>
            <a:r>
              <a:rPr lang="en-US" sz="1800" dirty="0">
                <a:solidFill>
                  <a:srgbClr val="FF0000"/>
                </a:solidFill>
              </a:rPr>
              <a:t> </a:t>
            </a:r>
            <a:r>
              <a:rPr lang="en-US" sz="1800" dirty="0"/>
              <a:t>graduated in the upper fifth of </a:t>
            </a:r>
            <a:r>
              <a:rPr lang="en-US" sz="1800" strike="sngStrike" dirty="0">
                <a:solidFill>
                  <a:srgbClr val="FF0000"/>
                </a:solidFill>
              </a:rPr>
              <a:t>the</a:t>
            </a:r>
            <a:r>
              <a:rPr lang="en-US" sz="1800" dirty="0">
                <a:solidFill>
                  <a:srgbClr val="FF0000"/>
                </a:solidFill>
              </a:rPr>
              <a:t> </a:t>
            </a:r>
            <a:r>
              <a:rPr lang="en-US" sz="1800" u="sng" dirty="0">
                <a:solidFill>
                  <a:schemeClr val="accent1"/>
                </a:solidFill>
              </a:rPr>
              <a:t>their</a:t>
            </a:r>
            <a:r>
              <a:rPr lang="en-US" sz="1800" dirty="0">
                <a:solidFill>
                  <a:schemeClr val="accent1"/>
                </a:solidFill>
              </a:rPr>
              <a:t> </a:t>
            </a:r>
            <a:r>
              <a:rPr lang="en-US" sz="1800" dirty="0"/>
              <a:t>undergraduate </a:t>
            </a:r>
            <a:r>
              <a:rPr lang="en-US" sz="1800" u="sng" dirty="0">
                <a:solidFill>
                  <a:schemeClr val="accent1"/>
                </a:solidFill>
              </a:rPr>
              <a:t>or graduate</a:t>
            </a:r>
            <a:r>
              <a:rPr lang="en-US" sz="1800" dirty="0">
                <a:solidFill>
                  <a:schemeClr val="accent1"/>
                </a:solidFill>
              </a:rPr>
              <a:t> </a:t>
            </a:r>
            <a:r>
              <a:rPr lang="en-US" sz="1800" dirty="0"/>
              <a:t>class. Elections under this subsection shall comply with the provisions of Subsection (b)</a:t>
            </a:r>
          </a:p>
        </p:txBody>
      </p:sp>
    </p:spTree>
    <p:extLst>
      <p:ext uri="{BB962C8B-B14F-4D97-AF65-F5344CB8AC3E}">
        <p14:creationId xmlns:p14="http://schemas.microsoft.com/office/powerpoint/2010/main" val="42139515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52400"/>
            <a:ext cx="9144000" cy="670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6923155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600200"/>
            <a:ext cx="8001000" cy="2133599"/>
          </a:xfrm>
        </p:spPr>
        <p:txBody>
          <a:bodyPr anchor="t">
            <a:noAutofit/>
          </a:bodyPr>
          <a:lstStyle/>
          <a:p>
            <a:pPr algn="l"/>
            <a:r>
              <a:rPr lang="en-US" sz="4200" dirty="0" smtClean="0"/>
              <a:t>5. </a:t>
            </a:r>
            <a:r>
              <a:rPr lang="en-US" sz="4200" dirty="0" smtClean="0"/>
              <a:t>	Provide </a:t>
            </a:r>
            <a:r>
              <a:rPr lang="en-US" sz="4200" dirty="0" smtClean="0"/>
              <a:t>Flexibility in the </a:t>
            </a:r>
            <a:r>
              <a:rPr lang="en-US" sz="4200" dirty="0" smtClean="0"/>
              <a:t>	Position </a:t>
            </a:r>
            <a:r>
              <a:rPr lang="en-US" sz="4200" dirty="0" smtClean="0"/>
              <a:t>of Editor of the </a:t>
            </a:r>
            <a:r>
              <a:rPr lang="en-US" sz="4200" dirty="0" smtClean="0"/>
              <a:t>	Association</a:t>
            </a:r>
            <a:endParaRPr lang="en-US" sz="4200" dirty="0"/>
          </a:p>
        </p:txBody>
      </p:sp>
      <p:sp>
        <p:nvSpPr>
          <p:cNvPr id="3" name="Subtitle 2"/>
          <p:cNvSpPr>
            <a:spLocks noGrp="1"/>
          </p:cNvSpPr>
          <p:nvPr>
            <p:ph type="subTitle" idx="1"/>
          </p:nvPr>
        </p:nvSpPr>
        <p:spPr>
          <a:xfrm>
            <a:off x="1447800" y="3810000"/>
            <a:ext cx="7010400" cy="1828800"/>
          </a:xfrm>
        </p:spPr>
        <p:txBody>
          <a:bodyPr>
            <a:normAutofit/>
          </a:bodyPr>
          <a:lstStyle/>
          <a:p>
            <a:pPr algn="l"/>
            <a:r>
              <a:rPr lang="en-US" sz="2400" b="1" dirty="0" smtClean="0">
                <a:cs typeface="Garamond"/>
              </a:rPr>
              <a:t>Constitution Article IV</a:t>
            </a:r>
            <a:r>
              <a:rPr lang="en-US" sz="2400" b="1" dirty="0">
                <a:cs typeface="Garamond"/>
              </a:rPr>
              <a:t>, </a:t>
            </a:r>
            <a:r>
              <a:rPr lang="en-US" sz="2400" b="1" dirty="0" smtClean="0">
                <a:cs typeface="Garamond"/>
              </a:rPr>
              <a:t>Section 2 (d) (4)</a:t>
            </a:r>
            <a:endParaRPr lang="en-US" sz="2400" b="1" dirty="0" smtClean="0">
              <a:cs typeface="Garamond"/>
            </a:endParaRPr>
          </a:p>
          <a:p>
            <a:pPr algn="l"/>
            <a:r>
              <a:rPr lang="en-US" sz="2400" b="1" dirty="0" smtClean="0">
                <a:cs typeface="Garamond"/>
              </a:rPr>
              <a:t>Bylaw III</a:t>
            </a:r>
            <a:r>
              <a:rPr lang="en-US" sz="2400" b="1" dirty="0">
                <a:cs typeface="Garamond"/>
              </a:rPr>
              <a:t>, </a:t>
            </a:r>
            <a:r>
              <a:rPr lang="en-US" sz="2400" b="1" dirty="0" smtClean="0">
                <a:cs typeface="Garamond"/>
              </a:rPr>
              <a:t>Section 3.01(a)</a:t>
            </a:r>
            <a:endParaRPr lang="en-US" sz="2400" b="1" dirty="0" smtClean="0">
              <a:cs typeface="Garamond"/>
            </a:endParaRPr>
          </a:p>
          <a:p>
            <a:pPr algn="l"/>
            <a:r>
              <a:rPr lang="en-US" sz="2400" b="1" dirty="0" smtClean="0">
                <a:cs typeface="Garamond"/>
              </a:rPr>
              <a:t>Bylaw IX</a:t>
            </a:r>
            <a:r>
              <a:rPr lang="en-US" sz="2400" b="1" dirty="0">
                <a:cs typeface="Garamond"/>
              </a:rPr>
              <a:t>, </a:t>
            </a:r>
            <a:r>
              <a:rPr lang="en-US" sz="2400" b="1" dirty="0" smtClean="0">
                <a:cs typeface="Garamond"/>
              </a:rPr>
              <a:t>Section 9.02</a:t>
            </a:r>
            <a:endParaRPr lang="en-US" sz="2400" dirty="0"/>
          </a:p>
        </p:txBody>
      </p:sp>
    </p:spTree>
    <p:extLst>
      <p:ext uri="{BB962C8B-B14F-4D97-AF65-F5344CB8AC3E}">
        <p14:creationId xmlns:p14="http://schemas.microsoft.com/office/powerpoint/2010/main" val="111179223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800" dirty="0" smtClean="0"/>
              <a:t>Secretary-Treasurer role has expanded since 1946</a:t>
            </a:r>
            <a:endParaRPr lang="en-US" sz="2800" dirty="0"/>
          </a:p>
          <a:p>
            <a:r>
              <a:rPr lang="en-US" sz="2800" dirty="0" smtClean="0"/>
              <a:t>Oversight of the publications would still lie with the Secretary-Treasurer</a:t>
            </a:r>
          </a:p>
          <a:p>
            <a:r>
              <a:rPr lang="en-US" sz="2800" dirty="0" smtClean="0"/>
              <a:t>B-III, 3.01 (c) allows the Secretary-Treasurer to employ an editor</a:t>
            </a:r>
          </a:p>
          <a:p>
            <a:r>
              <a:rPr lang="en-US" sz="2800" dirty="0" smtClean="0"/>
              <a:t>Secretary-Treasurer’s oversight is ultimately checked by Executive Council</a:t>
            </a:r>
          </a:p>
          <a:p>
            <a:endParaRPr lang="en-US" dirty="0"/>
          </a:p>
          <a:p>
            <a:endParaRPr lang="en-US" dirty="0" smtClean="0"/>
          </a:p>
          <a:p>
            <a:endParaRPr lang="en-US" dirty="0"/>
          </a:p>
          <a:p>
            <a:endParaRPr lang="en-US" dirty="0" smtClean="0"/>
          </a:p>
          <a:p>
            <a:endParaRPr lang="en-US" dirty="0"/>
          </a:p>
        </p:txBody>
      </p:sp>
      <p:sp>
        <p:nvSpPr>
          <p:cNvPr id="3" name="Title 2"/>
          <p:cNvSpPr>
            <a:spLocks noGrp="1"/>
          </p:cNvSpPr>
          <p:nvPr>
            <p:ph type="title"/>
          </p:nvPr>
        </p:nvSpPr>
        <p:spPr/>
        <p:txBody>
          <a:bodyPr>
            <a:normAutofit/>
          </a:bodyPr>
          <a:lstStyle/>
          <a:p>
            <a:r>
              <a:rPr lang="en-US" sz="4200" dirty="0" smtClean="0"/>
              <a:t>5. Editor of the Association</a:t>
            </a:r>
            <a:endParaRPr lang="en-US" sz="4200" dirty="0"/>
          </a:p>
        </p:txBody>
      </p:sp>
    </p:spTree>
    <p:extLst>
      <p:ext uri="{BB962C8B-B14F-4D97-AF65-F5344CB8AC3E}">
        <p14:creationId xmlns:p14="http://schemas.microsoft.com/office/powerpoint/2010/main" val="388370652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cs typeface="Garamond"/>
              </a:rPr>
              <a:t>5. Editor of the Association </a:t>
            </a:r>
            <a:endParaRPr lang="en-US" dirty="0">
              <a:cs typeface="Garamond"/>
            </a:endParaRPr>
          </a:p>
        </p:txBody>
      </p:sp>
      <p:sp>
        <p:nvSpPr>
          <p:cNvPr id="3" name="Content Placeholder 2"/>
          <p:cNvSpPr>
            <a:spLocks noGrp="1"/>
          </p:cNvSpPr>
          <p:nvPr>
            <p:ph idx="1"/>
          </p:nvPr>
        </p:nvSpPr>
        <p:spPr>
          <a:xfrm>
            <a:off x="685800" y="1295400"/>
            <a:ext cx="8001000" cy="5486400"/>
          </a:xfrm>
        </p:spPr>
        <p:txBody>
          <a:bodyPr>
            <a:normAutofit/>
          </a:bodyPr>
          <a:lstStyle/>
          <a:p>
            <a:pPr marL="0" indent="0">
              <a:buNone/>
            </a:pPr>
            <a:r>
              <a:rPr lang="en-US" sz="1800" b="1" dirty="0" smtClean="0">
                <a:cs typeface="Garamond"/>
              </a:rPr>
              <a:t>Constitution Article IV</a:t>
            </a:r>
            <a:r>
              <a:rPr lang="en-US" sz="1800" b="1" dirty="0" smtClean="0">
                <a:cs typeface="Garamond"/>
              </a:rPr>
              <a:t>, </a:t>
            </a:r>
            <a:r>
              <a:rPr lang="en-US" sz="1800" b="1" dirty="0" smtClean="0">
                <a:cs typeface="Garamond"/>
              </a:rPr>
              <a:t>Section 2</a:t>
            </a:r>
            <a:endParaRPr lang="en-US" sz="1800" b="1" dirty="0" smtClean="0">
              <a:cs typeface="Garamond"/>
            </a:endParaRPr>
          </a:p>
          <a:p>
            <a:pPr marL="0" indent="0">
              <a:buNone/>
            </a:pPr>
            <a:r>
              <a:rPr lang="en-US" sz="1800" dirty="0" smtClean="0">
                <a:cs typeface="Garamond"/>
              </a:rPr>
              <a:t>  (d) The Secretary-Treasurer shall:</a:t>
            </a:r>
          </a:p>
          <a:p>
            <a:pPr marL="0" indent="0">
              <a:buNone/>
            </a:pPr>
            <a:r>
              <a:rPr lang="en-US" sz="1800" dirty="0" smtClean="0">
                <a:cs typeface="Garamond"/>
              </a:rPr>
              <a:t>    (4) </a:t>
            </a:r>
            <a:r>
              <a:rPr lang="en-US" sz="1800" strike="sngStrike" dirty="0" smtClean="0">
                <a:solidFill>
                  <a:srgbClr val="FF0000"/>
                </a:solidFill>
                <a:cs typeface="Garamond"/>
              </a:rPr>
              <a:t>Serve as the Editor of such publications</a:t>
            </a:r>
            <a:r>
              <a:rPr lang="en-US" sz="1800" dirty="0" smtClean="0">
                <a:solidFill>
                  <a:srgbClr val="FF0000"/>
                </a:solidFill>
                <a:cs typeface="Garamond"/>
              </a:rPr>
              <a:t> </a:t>
            </a:r>
            <a:r>
              <a:rPr lang="en-US" sz="1800" u="sng" dirty="0" smtClean="0">
                <a:solidFill>
                  <a:schemeClr val="accent1"/>
                </a:solidFill>
                <a:cs typeface="Garamond"/>
              </a:rPr>
              <a:t>Oversee all publications</a:t>
            </a:r>
            <a:r>
              <a:rPr lang="en-US" sz="1800" dirty="0" smtClean="0">
                <a:solidFill>
                  <a:srgbClr val="0070C0"/>
                </a:solidFill>
                <a:cs typeface="Garamond"/>
              </a:rPr>
              <a:t> </a:t>
            </a:r>
            <a:r>
              <a:rPr lang="en-US" sz="1800" dirty="0" smtClean="0">
                <a:cs typeface="Garamond"/>
              </a:rPr>
              <a:t>as may be prescribed by the Executive Council, the Convention, or the Bylaws;</a:t>
            </a:r>
          </a:p>
          <a:p>
            <a:pPr marL="0" indent="0">
              <a:buNone/>
            </a:pPr>
            <a:endParaRPr lang="en-US" sz="600" dirty="0" smtClean="0">
              <a:cs typeface="Garamond"/>
            </a:endParaRPr>
          </a:p>
          <a:p>
            <a:pPr marL="0" indent="0">
              <a:buNone/>
            </a:pPr>
            <a:r>
              <a:rPr lang="en-US" sz="1800" b="1" dirty="0" smtClean="0">
                <a:cs typeface="Garamond"/>
              </a:rPr>
              <a:t>Bylaw III</a:t>
            </a:r>
            <a:r>
              <a:rPr lang="en-US" sz="1800" b="1" dirty="0" smtClean="0">
                <a:cs typeface="Garamond"/>
              </a:rPr>
              <a:t>, </a:t>
            </a:r>
            <a:r>
              <a:rPr lang="en-US" sz="1800" b="1" dirty="0" smtClean="0">
                <a:cs typeface="Garamond"/>
              </a:rPr>
              <a:t>Section 3.01. Secretary-Treasurer. </a:t>
            </a:r>
            <a:r>
              <a:rPr lang="en-US" sz="1800" dirty="0">
                <a:cs typeface="Garamond"/>
              </a:rPr>
              <a:t>The Secretary Treasurer of the Association shall:</a:t>
            </a:r>
          </a:p>
          <a:p>
            <a:pPr marL="0" indent="0">
              <a:buNone/>
            </a:pPr>
            <a:r>
              <a:rPr lang="en-US" sz="1800" dirty="0" smtClean="0">
                <a:cs typeface="Garamond"/>
              </a:rPr>
              <a:t>  (a) </a:t>
            </a:r>
            <a:r>
              <a:rPr lang="en-US" sz="1800" strike="sngStrike" dirty="0" smtClean="0">
                <a:solidFill>
                  <a:srgbClr val="FF0000"/>
                </a:solidFill>
                <a:cs typeface="Garamond"/>
              </a:rPr>
              <a:t>Serve </a:t>
            </a:r>
            <a:r>
              <a:rPr lang="en-US" sz="1800" strike="sngStrike" dirty="0">
                <a:solidFill>
                  <a:srgbClr val="FF0000"/>
                </a:solidFill>
                <a:cs typeface="Garamond"/>
              </a:rPr>
              <a:t>as the Editor of</a:t>
            </a:r>
            <a:r>
              <a:rPr lang="en-US" sz="1800" dirty="0">
                <a:solidFill>
                  <a:srgbClr val="FF0000"/>
                </a:solidFill>
                <a:cs typeface="Garamond"/>
              </a:rPr>
              <a:t> </a:t>
            </a:r>
            <a:r>
              <a:rPr lang="en-US" sz="1800" u="sng" dirty="0">
                <a:solidFill>
                  <a:schemeClr val="accent1"/>
                </a:solidFill>
                <a:cs typeface="Garamond"/>
              </a:rPr>
              <a:t>Oversee</a:t>
            </a:r>
            <a:r>
              <a:rPr lang="en-US" sz="1800" dirty="0">
                <a:solidFill>
                  <a:schemeClr val="accent1"/>
                </a:solidFill>
                <a:cs typeface="Garamond"/>
              </a:rPr>
              <a:t> </a:t>
            </a:r>
            <a:r>
              <a:rPr lang="en-US" sz="1800" dirty="0">
                <a:cs typeface="Garamond"/>
              </a:rPr>
              <a:t>all publications of the Association, and be responsible for the preparation and distribution of such publications. See Bylaw IX</a:t>
            </a:r>
            <a:r>
              <a:rPr lang="en-US" sz="1800" dirty="0" smtClean="0">
                <a:cs typeface="Garamond"/>
              </a:rPr>
              <a:t>.</a:t>
            </a:r>
          </a:p>
          <a:p>
            <a:pPr marL="0" indent="0">
              <a:buNone/>
            </a:pPr>
            <a:endParaRPr lang="en-US" sz="600" strike="sngStrike" dirty="0" smtClean="0">
              <a:solidFill>
                <a:srgbClr val="FF0000"/>
              </a:solidFill>
              <a:cs typeface="Garamond"/>
            </a:endParaRPr>
          </a:p>
          <a:p>
            <a:pPr marL="0" indent="0">
              <a:buNone/>
            </a:pPr>
            <a:r>
              <a:rPr lang="en-US" sz="1800" b="1" dirty="0" smtClean="0">
                <a:cs typeface="Garamond"/>
              </a:rPr>
              <a:t>Bylaw IX</a:t>
            </a:r>
          </a:p>
          <a:p>
            <a:pPr marL="0" indent="0">
              <a:buNone/>
            </a:pPr>
            <a:r>
              <a:rPr lang="en-US" sz="1800" b="1" dirty="0" smtClean="0">
                <a:solidFill>
                  <a:srgbClr val="FF0000"/>
                </a:solidFill>
                <a:cs typeface="Garamond"/>
              </a:rPr>
              <a:t>  </a:t>
            </a:r>
            <a:r>
              <a:rPr lang="en-US" sz="1800" b="1" strike="sngStrike" dirty="0" smtClean="0">
                <a:solidFill>
                  <a:srgbClr val="FF0000"/>
                </a:solidFill>
                <a:cs typeface="Garamond"/>
              </a:rPr>
              <a:t>9.02</a:t>
            </a:r>
            <a:r>
              <a:rPr lang="en-US" sz="1800" b="1" strike="sngStrike" dirty="0" smtClean="0">
                <a:solidFill>
                  <a:srgbClr val="FF0000"/>
                </a:solidFill>
                <a:cs typeface="Garamond"/>
              </a:rPr>
              <a:t>. </a:t>
            </a:r>
            <a:r>
              <a:rPr lang="en-US" sz="1800" b="1" strike="sngStrike" dirty="0">
                <a:solidFill>
                  <a:srgbClr val="FF0000"/>
                </a:solidFill>
                <a:cs typeface="Garamond"/>
              </a:rPr>
              <a:t>Editor. </a:t>
            </a:r>
            <a:r>
              <a:rPr lang="en-US" sz="1800" strike="sngStrike" dirty="0">
                <a:solidFill>
                  <a:srgbClr val="FF0000"/>
                </a:solidFill>
                <a:cs typeface="Garamond"/>
              </a:rPr>
              <a:t>The editor of the </a:t>
            </a:r>
            <a:r>
              <a:rPr lang="en-US" sz="1800" strike="sngStrike" dirty="0" smtClean="0">
                <a:solidFill>
                  <a:srgbClr val="FF0000"/>
                </a:solidFill>
                <a:cs typeface="Garamond"/>
              </a:rPr>
              <a:t>publications shall be the Secretary-Treasurer who in such capacity shall be responsible to the Executive Council for the publications of the Association. See Bylaw III, Sec. 3.01(a).</a:t>
            </a:r>
            <a:endParaRPr lang="en-US" sz="1800" strike="sngStrike" dirty="0">
              <a:solidFill>
                <a:srgbClr val="FF0000"/>
              </a:solidFill>
              <a:cs typeface="Garamond"/>
            </a:endParaRPr>
          </a:p>
          <a:p>
            <a:pPr marL="0" indent="0">
              <a:buNone/>
            </a:pPr>
            <a:endParaRPr lang="en-US" dirty="0" smtClean="0">
              <a:cs typeface="Garamond"/>
            </a:endParaRPr>
          </a:p>
        </p:txBody>
      </p:sp>
    </p:spTree>
    <p:extLst>
      <p:ext uri="{BB962C8B-B14F-4D97-AF65-F5344CB8AC3E}">
        <p14:creationId xmlns:p14="http://schemas.microsoft.com/office/powerpoint/2010/main" val="259132586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52400"/>
            <a:ext cx="9144000" cy="670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6923155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600201"/>
            <a:ext cx="8458200" cy="2514600"/>
          </a:xfrm>
        </p:spPr>
        <p:txBody>
          <a:bodyPr anchor="t">
            <a:noAutofit/>
          </a:bodyPr>
          <a:lstStyle/>
          <a:p>
            <a:pPr algn="l"/>
            <a:r>
              <a:rPr lang="en-US" sz="4000" dirty="0" smtClean="0"/>
              <a:t>6</a:t>
            </a:r>
            <a:r>
              <a:rPr lang="en-US" sz="4000" dirty="0"/>
              <a:t>. </a:t>
            </a:r>
            <a:r>
              <a:rPr lang="en-US" sz="4000" dirty="0" smtClean="0"/>
              <a:t>	Adjust </a:t>
            </a:r>
            <a:r>
              <a:rPr lang="en-US" sz="4000" dirty="0"/>
              <a:t>provisions regarding </a:t>
            </a:r>
            <a:r>
              <a:rPr lang="en-US" sz="4000" dirty="0" smtClean="0"/>
              <a:t>	salary </a:t>
            </a:r>
            <a:r>
              <a:rPr lang="en-US" sz="4000" dirty="0" smtClean="0"/>
              <a:t>determination of the </a:t>
            </a:r>
            <a:r>
              <a:rPr lang="en-US" sz="4000" dirty="0" smtClean="0"/>
              <a:t>	Assistant </a:t>
            </a:r>
            <a:r>
              <a:rPr lang="en-US" sz="4000" dirty="0" smtClean="0"/>
              <a:t>Secretary-Treasurer</a:t>
            </a:r>
            <a:endParaRPr lang="en-US" sz="4000" dirty="0"/>
          </a:p>
        </p:txBody>
      </p:sp>
      <p:sp>
        <p:nvSpPr>
          <p:cNvPr id="3" name="Subtitle 2"/>
          <p:cNvSpPr>
            <a:spLocks noGrp="1"/>
          </p:cNvSpPr>
          <p:nvPr>
            <p:ph type="subTitle" idx="1"/>
          </p:nvPr>
        </p:nvSpPr>
        <p:spPr>
          <a:xfrm>
            <a:off x="1447800" y="3733800"/>
            <a:ext cx="7010400" cy="1295399"/>
          </a:xfrm>
        </p:spPr>
        <p:txBody>
          <a:bodyPr>
            <a:normAutofit/>
          </a:bodyPr>
          <a:lstStyle/>
          <a:p>
            <a:pPr algn="l"/>
            <a:r>
              <a:rPr lang="en-US" sz="2400" dirty="0" smtClean="0"/>
              <a:t>Constitution Article III, Section </a:t>
            </a:r>
            <a:r>
              <a:rPr lang="en-US" sz="2400" dirty="0" smtClean="0"/>
              <a:t>5 (a)</a:t>
            </a:r>
          </a:p>
          <a:p>
            <a:pPr algn="l"/>
            <a:r>
              <a:rPr lang="en-US" sz="2400" dirty="0" smtClean="0"/>
              <a:t>Bylaw III</a:t>
            </a:r>
            <a:r>
              <a:rPr lang="en-US" sz="2400" dirty="0"/>
              <a:t>, </a:t>
            </a:r>
            <a:r>
              <a:rPr lang="en-US" sz="2400" dirty="0" smtClean="0"/>
              <a:t>Section 3.01 </a:t>
            </a:r>
            <a:r>
              <a:rPr lang="en-US" sz="2400" dirty="0" smtClean="0"/>
              <a:t>(b)</a:t>
            </a:r>
            <a:endParaRPr lang="en-US" sz="2400" dirty="0"/>
          </a:p>
        </p:txBody>
      </p:sp>
    </p:spTree>
    <p:extLst>
      <p:ext uri="{BB962C8B-B14F-4D97-AF65-F5344CB8AC3E}">
        <p14:creationId xmlns:p14="http://schemas.microsoft.com/office/powerpoint/2010/main" val="77544508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800" dirty="0" smtClean="0"/>
              <a:t>Removal of specific language regarding the salary of the Assistant Secretary-Treasurer from the Constitution and Bylaws</a:t>
            </a:r>
          </a:p>
          <a:p>
            <a:r>
              <a:rPr lang="en-US" sz="2800" dirty="0" smtClean="0"/>
              <a:t>The salary will be set in the same manner as it is now, according to B-III, 3.01 (c)</a:t>
            </a:r>
          </a:p>
          <a:p>
            <a:r>
              <a:rPr lang="en-US" sz="2800" dirty="0"/>
              <a:t>There is specific language regarding the salary of the Secretary-Treasurer, </a:t>
            </a:r>
            <a:r>
              <a:rPr lang="en-US" sz="2800" dirty="0" smtClean="0"/>
              <a:t>it ensures </a:t>
            </a:r>
            <a:r>
              <a:rPr lang="en-US" sz="2800" dirty="0"/>
              <a:t>they cannot set their own </a:t>
            </a:r>
            <a:r>
              <a:rPr lang="en-US" sz="2800" dirty="0" smtClean="0"/>
              <a:t>salary</a:t>
            </a:r>
            <a:endParaRPr lang="en-US" sz="2800" dirty="0"/>
          </a:p>
        </p:txBody>
      </p:sp>
      <p:sp>
        <p:nvSpPr>
          <p:cNvPr id="3" name="Title 2"/>
          <p:cNvSpPr>
            <a:spLocks noGrp="1"/>
          </p:cNvSpPr>
          <p:nvPr>
            <p:ph type="title"/>
          </p:nvPr>
        </p:nvSpPr>
        <p:spPr>
          <a:xfrm>
            <a:off x="152400" y="274638"/>
            <a:ext cx="7696200" cy="1143000"/>
          </a:xfrm>
        </p:spPr>
        <p:txBody>
          <a:bodyPr>
            <a:normAutofit fontScale="90000"/>
          </a:bodyPr>
          <a:lstStyle/>
          <a:p>
            <a:r>
              <a:rPr lang="en-US" dirty="0" smtClean="0"/>
              <a:t>6. Assistant </a:t>
            </a:r>
            <a:r>
              <a:rPr lang="en-US" dirty="0"/>
              <a:t>Secretary-Treasurer</a:t>
            </a:r>
          </a:p>
        </p:txBody>
      </p:sp>
    </p:spTree>
    <p:extLst>
      <p:ext uri="{BB962C8B-B14F-4D97-AF65-F5344CB8AC3E}">
        <p14:creationId xmlns:p14="http://schemas.microsoft.com/office/powerpoint/2010/main" val="218113031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599" y="1371600"/>
            <a:ext cx="8105633" cy="4876800"/>
          </a:xfrm>
        </p:spPr>
        <p:txBody>
          <a:bodyPr>
            <a:noAutofit/>
          </a:bodyPr>
          <a:lstStyle/>
          <a:p>
            <a:pPr marL="109728" indent="0">
              <a:buNone/>
            </a:pPr>
            <a:r>
              <a:rPr lang="en-US" sz="1800" b="1" dirty="0" smtClean="0"/>
              <a:t>Constitution Article III</a:t>
            </a:r>
          </a:p>
          <a:p>
            <a:pPr marL="109728" indent="0">
              <a:buNone/>
            </a:pPr>
            <a:r>
              <a:rPr lang="en-US" sz="1800" dirty="0" smtClean="0"/>
              <a:t>SECTION 5</a:t>
            </a:r>
            <a:r>
              <a:rPr lang="en-US" sz="1800" dirty="0"/>
              <a:t>. </a:t>
            </a:r>
            <a:r>
              <a:rPr lang="en-US" sz="1800" b="1" dirty="0"/>
              <a:t>Council Responsibilities</a:t>
            </a:r>
            <a:r>
              <a:rPr lang="en-US" sz="1800" dirty="0"/>
              <a:t>. (a) The Executive Council shall assume leadership of the Association. It shall study, or appoint committees for studying, such subjects as from time to time seem desirable. The Council may prepare legislation, amendments, proposals for change, etc., for consideration by the chapters, or by the Convention, or both. It shall determine the salary of the Secretary-Treasurer and report the amount to the annual Convention. </a:t>
            </a:r>
            <a:r>
              <a:rPr lang="en-US" sz="1800" strike="sngStrike" dirty="0">
                <a:solidFill>
                  <a:srgbClr val="FF0000"/>
                </a:solidFill>
              </a:rPr>
              <a:t>It shall determine the salary of the Assistant Secretary-Treasurer on the recommendation of the Secretary-Treasurer</a:t>
            </a:r>
            <a:r>
              <a:rPr lang="en-US" sz="1800" strike="sngStrike" dirty="0" smtClean="0">
                <a:solidFill>
                  <a:srgbClr val="FF0000"/>
                </a:solidFill>
              </a:rPr>
              <a:t>.</a:t>
            </a:r>
          </a:p>
          <a:p>
            <a:pPr marL="109728" indent="0">
              <a:buNone/>
            </a:pPr>
            <a:endParaRPr lang="en-US" sz="1000" strike="sngStrike" dirty="0" smtClean="0">
              <a:solidFill>
                <a:srgbClr val="FF0000"/>
              </a:solidFill>
            </a:endParaRPr>
          </a:p>
          <a:p>
            <a:pPr marL="109728" indent="0">
              <a:buNone/>
            </a:pPr>
            <a:r>
              <a:rPr lang="en-US" sz="1800" b="1" dirty="0" smtClean="0"/>
              <a:t>Bylaw III</a:t>
            </a:r>
          </a:p>
          <a:p>
            <a:pPr marL="109728" indent="0">
              <a:buNone/>
            </a:pPr>
            <a:r>
              <a:rPr lang="en-US" sz="1800" dirty="0" smtClean="0"/>
              <a:t>SECTION 3.01</a:t>
            </a:r>
            <a:r>
              <a:rPr lang="en-US" sz="1800" dirty="0"/>
              <a:t>. </a:t>
            </a:r>
            <a:r>
              <a:rPr lang="en-US" sz="1800" b="1" dirty="0"/>
              <a:t>Secretary-Treasurer. </a:t>
            </a:r>
            <a:r>
              <a:rPr lang="en-US" sz="1800" dirty="0"/>
              <a:t>The Secretary-Treasurer of the Association shall: </a:t>
            </a:r>
          </a:p>
          <a:p>
            <a:pPr marL="109728" indent="0">
              <a:buNone/>
            </a:pPr>
            <a:r>
              <a:rPr lang="en-US" sz="1800" dirty="0">
                <a:solidFill>
                  <a:srgbClr val="FF0000"/>
                </a:solidFill>
              </a:rPr>
              <a:t>  </a:t>
            </a:r>
            <a:r>
              <a:rPr lang="en-US" sz="1800" strike="sngStrike" dirty="0">
                <a:solidFill>
                  <a:srgbClr val="FF0000"/>
                </a:solidFill>
              </a:rPr>
              <a:t>b) Periodically recommend to the Executive Council appropriate adjustments in the salary of the Assistant Secretary-Treasurer</a:t>
            </a:r>
            <a:r>
              <a:rPr lang="en-US" sz="1800" strike="sngStrike" dirty="0" smtClean="0">
                <a:solidFill>
                  <a:srgbClr val="FF0000"/>
                </a:solidFill>
              </a:rPr>
              <a:t>.</a:t>
            </a:r>
            <a:endParaRPr lang="en-US" sz="1800" strike="sngStrike" dirty="0">
              <a:solidFill>
                <a:srgbClr val="FF0000"/>
              </a:solidFill>
            </a:endParaRPr>
          </a:p>
        </p:txBody>
      </p:sp>
      <p:sp>
        <p:nvSpPr>
          <p:cNvPr id="3" name="Title 2"/>
          <p:cNvSpPr>
            <a:spLocks noGrp="1"/>
          </p:cNvSpPr>
          <p:nvPr>
            <p:ph type="title"/>
          </p:nvPr>
        </p:nvSpPr>
        <p:spPr>
          <a:xfrm>
            <a:off x="152400" y="274638"/>
            <a:ext cx="7696200" cy="1143000"/>
          </a:xfrm>
        </p:spPr>
        <p:txBody>
          <a:bodyPr>
            <a:normAutofit fontScale="90000"/>
          </a:bodyPr>
          <a:lstStyle/>
          <a:p>
            <a:r>
              <a:rPr lang="en-US" dirty="0" smtClean="0"/>
              <a:t>6. Assistant Secretary-Treasurer</a:t>
            </a:r>
            <a:endParaRPr lang="en-US" dirty="0"/>
          </a:p>
        </p:txBody>
      </p:sp>
    </p:spTree>
    <p:extLst>
      <p:ext uri="{BB962C8B-B14F-4D97-AF65-F5344CB8AC3E}">
        <p14:creationId xmlns:p14="http://schemas.microsoft.com/office/powerpoint/2010/main" val="80031294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897</TotalTime>
  <Words>1449</Words>
  <Application>Microsoft Office PowerPoint</Application>
  <PresentationFormat>On-screen Show (4:3)</PresentationFormat>
  <Paragraphs>108</Paragraphs>
  <Slides>27</Slides>
  <Notes>8</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Concourse</vt:lpstr>
      <vt:lpstr>2014 Tau Beta Pi Convention</vt:lpstr>
      <vt:lpstr>Overview</vt:lpstr>
      <vt:lpstr>Overview</vt:lpstr>
      <vt:lpstr>Overview</vt:lpstr>
      <vt:lpstr>1.  Remove the details of the    Headquarters retirement  plan from Constitution</vt:lpstr>
      <vt:lpstr>1. Retirement Plan </vt:lpstr>
      <vt:lpstr>1. Retirement Plan</vt:lpstr>
      <vt:lpstr>PowerPoint Presentation</vt:lpstr>
      <vt:lpstr>2.  Allow alumni chapters to  specify an officer election  period in their chapter  bylaws</vt:lpstr>
      <vt:lpstr>2. Alumni Chapter Officers</vt:lpstr>
      <vt:lpstr>2. Alumni Chapter Officers</vt:lpstr>
      <vt:lpstr>PowerPoint Presentation</vt:lpstr>
      <vt:lpstr>3.  Modify the size and  term length of the   Fellowship Board</vt:lpstr>
      <vt:lpstr>3. The Fellowship Board</vt:lpstr>
      <vt:lpstr>3. The Fellowship Board</vt:lpstr>
      <vt:lpstr>PowerPoint Presentation</vt:lpstr>
      <vt:lpstr>4.  Clarify the eligibility  requirements for   graduate students</vt:lpstr>
      <vt:lpstr>4. Graduate Student Eligibility</vt:lpstr>
      <vt:lpstr>4. Graduate Student Eligibility</vt:lpstr>
      <vt:lpstr>PowerPoint Presentation</vt:lpstr>
      <vt:lpstr>5.  Provide Flexibility in the  Position of Editor of the  Association</vt:lpstr>
      <vt:lpstr>5. Editor of the Association</vt:lpstr>
      <vt:lpstr>5. Editor of the Association </vt:lpstr>
      <vt:lpstr>PowerPoint Presentation</vt:lpstr>
      <vt:lpstr>6.  Adjust provisions regarding  salary determination of the  Assistant Secretary-Treasurer</vt:lpstr>
      <vt:lpstr>6. Assistant Secretary-Treasurer</vt:lpstr>
      <vt:lpstr>6. Assistant Secretary-Treasurer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Neal Cousino</dc:creator>
  <cp:lastModifiedBy>Curt Gomulinski</cp:lastModifiedBy>
  <cp:revision>129</cp:revision>
  <cp:lastPrinted>2014-11-25T20:12:54Z</cp:lastPrinted>
  <dcterms:created xsi:type="dcterms:W3CDTF">2014-10-03T17:16:44Z</dcterms:created>
  <dcterms:modified xsi:type="dcterms:W3CDTF">2014-11-25T21:05:56Z</dcterms:modified>
</cp:coreProperties>
</file>